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7" r:id="rId2"/>
    <p:sldId id="516" r:id="rId3"/>
    <p:sldId id="518" r:id="rId4"/>
    <p:sldId id="471" r:id="rId5"/>
    <p:sldId id="455" r:id="rId6"/>
    <p:sldId id="488" r:id="rId7"/>
    <p:sldId id="413" r:id="rId8"/>
    <p:sldId id="380" r:id="rId9"/>
    <p:sldId id="508" r:id="rId10"/>
    <p:sldId id="520" r:id="rId11"/>
    <p:sldId id="519" r:id="rId12"/>
    <p:sldId id="521" r:id="rId13"/>
    <p:sldId id="523" r:id="rId14"/>
    <p:sldId id="522" r:id="rId15"/>
    <p:sldId id="484" r:id="rId16"/>
    <p:sldId id="535" r:id="rId17"/>
    <p:sldId id="533" r:id="rId18"/>
    <p:sldId id="476" r:id="rId19"/>
    <p:sldId id="524" r:id="rId20"/>
    <p:sldId id="545" r:id="rId21"/>
    <p:sldId id="546" r:id="rId22"/>
    <p:sldId id="547" r:id="rId23"/>
    <p:sldId id="550" r:id="rId24"/>
    <p:sldId id="504" r:id="rId25"/>
    <p:sldId id="528" r:id="rId26"/>
    <p:sldId id="529" r:id="rId27"/>
    <p:sldId id="531" r:id="rId28"/>
    <p:sldId id="530" r:id="rId29"/>
    <p:sldId id="536" r:id="rId30"/>
    <p:sldId id="53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04"/>
    <p:restoredTop sz="96405"/>
  </p:normalViewPr>
  <p:slideViewPr>
    <p:cSldViewPr snapToGrid="0">
      <p:cViewPr>
        <p:scale>
          <a:sx n="105" d="100"/>
          <a:sy n="105" d="100"/>
        </p:scale>
        <p:origin x="1632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2A774-C6E6-2C4A-ADB6-874FFCB516E5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B1149-31E2-7F4A-8F80-1605F85F9A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67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A1DB-7316-D84E-B3A5-E3F22A9463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65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A1DB-7316-D84E-B3A5-E3F22A9463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191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A1DB-7316-D84E-B3A5-E3F22A9463C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98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F47E0-820A-44DE-A356-6825BFFEDF2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79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0B053-2A62-39EE-FF79-93C33B464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FC180D-3F48-9119-15DD-E4E9A7CF2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D9C743-B442-152A-49F3-16595A83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103A17-34AE-635E-05EF-2D7C776F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3654A4-B179-0E34-AF0A-D94FF44D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45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EB79E-DBEC-1BDF-AD71-6772DCF2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5AD263-1FA9-0D6B-B0E8-FE260E250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E16C5B-9CA5-2BD2-0294-E65DBEE4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FD6BA1-1830-B8AE-1BA8-EFE662E86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E26841-A490-A7AB-0230-B7B45173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55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7759A86-5075-DB08-4EE4-6C52D7788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80F9F-8B87-F8AC-3F02-9B6E293A3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11FCF8-616D-ECAB-5EDB-867EFC97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30810C-8F4A-536B-C566-909AC30E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2CCC02-790B-9CB9-6FBC-78E2D136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7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EC756-0CE7-7345-479A-CE87A84C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6E5A3-78D3-6135-319B-2A18DD97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7D47D-85D1-5DAE-AE4D-995BB5458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6E61D1-CAED-195D-0DA9-1B400208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CFCF0-AEC6-0381-DF51-F66FB96F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85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29D15-1297-8635-0A19-60B696E8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E1146D-CB60-9AA8-6FF9-B207C7A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89BF37-89A3-B57E-E4D2-72D0BA1A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63CC52-5066-6435-CF49-3EEB929F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DB463C-8382-65EA-FB12-25C9D9B3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15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E1653-4380-AC9C-FD59-FFE568A4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EFAF18-D01C-E9D1-21FD-A907F65A7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2312C0-6479-DC5D-1EE0-AB70463FA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F768FD-932A-72F5-8B5D-8F7E14DA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F132F9-DFBF-D3F8-2953-202F5FC0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173FA8-327C-F65E-AA4E-B417A63A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26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DB159E-0AA7-3DF7-F100-3584D7944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8D8973-5131-6468-B42B-B0C82E32E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A54F0B-EEC6-98A5-7F43-FF24132D6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26A082-0F9B-5CB9-73E5-E952B7B5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D613F83-B9ED-4286-3966-D12B1D8D5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27DCDFD-4E96-3DE2-231F-02AFECF0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DDD116B-9798-5E7A-E811-5B2AE4C8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0268185-895E-9500-A9B4-30DB518F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49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A83B8F-7873-8B58-7188-F435EAA1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57AA6B-2F4C-4182-2E05-A346392B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63C579-86C2-24E6-4AC9-B8443733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03D88-7FD2-2308-AEDB-79E7FEFB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70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F3ACBE8-7D82-D937-0120-070EA679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6138A6C-3622-EF93-160B-AFE4072B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CE4F0C-A33F-6B65-59A8-9325EF63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26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FF7E5-44F0-CF7B-31CE-4EED9A5F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AD616A-E7AB-E6DB-3718-17475DD10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BD3D997-656D-0C40-DD27-8D9FC3DB6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E203A1-20F0-E998-88C0-1427C230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99D0FF-B0FE-EFA7-DCC0-D295429A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6A89DD-B847-DF97-DD37-151675ED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02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7EF73-5318-9C43-A855-60F4B909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4534E4C-8E24-AC83-4088-B465E38A5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A122AC-98FF-691B-6AA9-2FD7FD25B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E945B5-00EE-82C6-8064-8B0DA38E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E1755C-8889-480C-C45B-2437B2AE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ABE518-2D7F-C5A6-034A-6D5EA7D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62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964A2EC-DACE-4C5E-EDD3-F3B95CD0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D7E0C5-6E74-79C3-ACCD-D201CF763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7F7CCC-50FA-2189-1F65-A8A5BE45F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1F7DF-35B4-F647-AD49-EB64F93E987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D867CC-B8B1-17F1-0B5A-6666EC069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3844E7-B818-408D-69A5-F07685E9E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5F029-FFC1-0D47-8891-18C7FA53E0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8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0.png"/><Relationship Id="rId3" Type="http://schemas.openxmlformats.org/officeDocument/2006/relationships/image" Target="../media/image61.png"/><Relationship Id="rId7" Type="http://schemas.openxmlformats.org/officeDocument/2006/relationships/image" Target="../media/image77.png"/><Relationship Id="rId12" Type="http://schemas.openxmlformats.org/officeDocument/2006/relationships/image" Target="../media/image7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8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615F689-9A4D-E773-9B0F-949DC1F25B84}"/>
              </a:ext>
            </a:extLst>
          </p:cNvPr>
          <p:cNvSpPr txBox="1"/>
          <p:nvPr/>
        </p:nvSpPr>
        <p:spPr>
          <a:xfrm>
            <a:off x="1318068" y="1990125"/>
            <a:ext cx="9570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  <a:latin typeface="+mj-lt"/>
              </a:rPr>
              <a:t>Reconstitutions climatiques sur la base d’assemblages polliniques de référence depuis le LGM en Europe</a:t>
            </a:r>
          </a:p>
          <a:p>
            <a:pPr algn="ctr"/>
            <a:r>
              <a:rPr lang="fr-FR" sz="2800" dirty="0">
                <a:solidFill>
                  <a:srgbClr val="00B050"/>
                </a:solidFill>
                <a:latin typeface="+mj-lt"/>
              </a:rPr>
              <a:t>Approche </a:t>
            </a:r>
            <a:r>
              <a:rPr lang="fr-FR" sz="2800" dirty="0" err="1">
                <a:solidFill>
                  <a:srgbClr val="00B050"/>
                </a:solidFill>
                <a:latin typeface="+mj-lt"/>
              </a:rPr>
              <a:t>multi-méthodes</a:t>
            </a:r>
            <a:r>
              <a:rPr lang="fr-FR" sz="2800" dirty="0">
                <a:solidFill>
                  <a:srgbClr val="00B050"/>
                </a:solidFill>
                <a:latin typeface="+mj-lt"/>
              </a:rPr>
              <a:t> : transfert, régression et probabiliste </a:t>
            </a:r>
          </a:p>
          <a:p>
            <a:pPr algn="ctr"/>
            <a:r>
              <a:rPr lang="fr-FR" sz="2800" dirty="0">
                <a:solidFill>
                  <a:srgbClr val="00B050"/>
                </a:solidFill>
                <a:latin typeface="+mj-lt"/>
              </a:rPr>
              <a:t>Après </a:t>
            </a:r>
            <a:r>
              <a:rPr lang="fr-FR" sz="2800" dirty="0" err="1">
                <a:solidFill>
                  <a:srgbClr val="00B050"/>
                </a:solidFill>
                <a:latin typeface="+mj-lt"/>
              </a:rPr>
              <a:t>biomisation</a:t>
            </a:r>
            <a:r>
              <a:rPr lang="fr-FR" sz="2800" dirty="0">
                <a:solidFill>
                  <a:srgbClr val="00B050"/>
                </a:solidFill>
                <a:latin typeface="+mj-lt"/>
              </a:rPr>
              <a:t> à calibration globale (14C </a:t>
            </a:r>
            <a:r>
              <a:rPr lang="fr-FR" sz="2800" dirty="0" err="1">
                <a:solidFill>
                  <a:srgbClr val="00B050"/>
                </a:solidFill>
                <a:latin typeface="+mj-lt"/>
              </a:rPr>
              <a:t>radiocarbon</a:t>
            </a:r>
            <a:r>
              <a:rPr lang="fr-FR" sz="2800" dirty="0">
                <a:solidFill>
                  <a:srgbClr val="00B050"/>
                </a:solidFill>
                <a:latin typeface="+mj-lt"/>
              </a:rPr>
              <a:t> date)</a:t>
            </a:r>
            <a:endParaRPr lang="fr-FR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Rectangle : avec coins arrondis en diagonale 3">
            <a:extLst>
              <a:ext uri="{FF2B5EF4-FFF2-40B4-BE49-F238E27FC236}">
                <a16:creationId xmlns:a16="http://schemas.microsoft.com/office/drawing/2014/main" id="{3A6E99AC-8236-F6AA-446D-4D11397CDA77}"/>
              </a:ext>
            </a:extLst>
          </p:cNvPr>
          <p:cNvSpPr/>
          <p:nvPr/>
        </p:nvSpPr>
        <p:spPr>
          <a:xfrm>
            <a:off x="1276352" y="1803294"/>
            <a:ext cx="9570321" cy="2193648"/>
          </a:xfrm>
          <a:prstGeom prst="round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6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9971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747D7BE-A6EB-17EF-AF61-D1EEF7FBBDA3}"/>
              </a:ext>
            </a:extLst>
          </p:cNvPr>
          <p:cNvSpPr txBox="1"/>
          <p:nvPr/>
        </p:nvSpPr>
        <p:spPr>
          <a:xfrm>
            <a:off x="3389001" y="6332463"/>
            <a:ext cx="541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Etat d’avancement – 25 juill. 24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FC917AC3-789F-9BAD-8647-4EBDFD98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7" y="6362855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1</a:t>
            </a:fld>
            <a:endParaRPr lang="fr-FR"/>
          </a:p>
        </p:txBody>
      </p:sp>
      <p:pic>
        <p:nvPicPr>
          <p:cNvPr id="2050" name="Picture 2" descr="Institut des Sciences de l'Evolution de Montpellier | Observer aujourd'hui,  préparer demain.">
            <a:extLst>
              <a:ext uri="{FF2B5EF4-FFF2-40B4-BE49-F238E27FC236}">
                <a16:creationId xmlns:a16="http://schemas.microsoft.com/office/drawing/2014/main" id="{437FCB4D-BEB8-FBC9-E136-40A0BF53B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9" b="22473"/>
          <a:stretch/>
        </p:blipFill>
        <p:spPr bwMode="auto">
          <a:xfrm>
            <a:off x="5745135" y="143848"/>
            <a:ext cx="2474305" cy="10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51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B608FD1-32E9-479C-355B-05523A52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248725"/>
            <a:ext cx="10402496" cy="60179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719BF21-9CF6-C04C-E682-46F2A015E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73" b="87405"/>
          <a:stretch/>
        </p:blipFill>
        <p:spPr>
          <a:xfrm>
            <a:off x="10765535" y="60380"/>
            <a:ext cx="1133857" cy="10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1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11FC976-A19F-3A8D-DFFB-634BD6C2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29" y="184797"/>
            <a:ext cx="10889981" cy="59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BF42958-1DFD-7F6F-FB77-A8A4E046A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"/>
          <a:stretch/>
        </p:blipFill>
        <p:spPr>
          <a:xfrm>
            <a:off x="1024128" y="506708"/>
            <a:ext cx="9412224" cy="543079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E02CE0A-2100-45CD-7DE0-2B43F3BCF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89" b="85525"/>
          <a:stretch/>
        </p:blipFill>
        <p:spPr>
          <a:xfrm>
            <a:off x="10546079" y="157337"/>
            <a:ext cx="1243585" cy="12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7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227C9B7-C5A6-113F-0B32-820BB3FA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" y="261396"/>
            <a:ext cx="11521441" cy="60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1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878AC7C-F3BE-5F21-6805-61B812C0C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9" b="33045"/>
          <a:stretch/>
        </p:blipFill>
        <p:spPr>
          <a:xfrm>
            <a:off x="268225" y="231648"/>
            <a:ext cx="11657358" cy="61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73">
            <a:extLst>
              <a:ext uri="{FF2B5EF4-FFF2-40B4-BE49-F238E27FC236}">
                <a16:creationId xmlns:a16="http://schemas.microsoft.com/office/drawing/2014/main" id="{52598481-3B2F-F6DA-D587-49A5629C5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7" t="3826" r="15532" b="4139"/>
          <a:stretch/>
        </p:blipFill>
        <p:spPr>
          <a:xfrm>
            <a:off x="4112226" y="3606202"/>
            <a:ext cx="3931276" cy="3102779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1F00CD6C-894C-9732-9674-DD7E59A09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1" t="4044" r="15409" b="3915"/>
          <a:stretch/>
        </p:blipFill>
        <p:spPr>
          <a:xfrm>
            <a:off x="8043502" y="149018"/>
            <a:ext cx="4068610" cy="3196851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5FFFB0E3-B95C-19FC-FBDE-884990DC5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8" t="3139" r="15353" b="3510"/>
          <a:stretch/>
        </p:blipFill>
        <p:spPr>
          <a:xfrm>
            <a:off x="4017817" y="96334"/>
            <a:ext cx="4068613" cy="32649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193B532-C872-AC69-C109-7624E3D35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8" r="14021" b="3288"/>
          <a:stretch/>
        </p:blipFill>
        <p:spPr>
          <a:xfrm>
            <a:off x="79888" y="0"/>
            <a:ext cx="4068612" cy="33888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9EE5CA-26C5-7182-FE33-EEA28BC80F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8" r="15122" b="3532"/>
          <a:stretch/>
        </p:blipFill>
        <p:spPr>
          <a:xfrm>
            <a:off x="84513" y="3469127"/>
            <a:ext cx="4059875" cy="325179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10E4C6-F702-1687-396A-6E595AE7F3D2}"/>
              </a:ext>
            </a:extLst>
          </p:cNvPr>
          <p:cNvSpPr/>
          <p:nvPr/>
        </p:nvSpPr>
        <p:spPr>
          <a:xfrm>
            <a:off x="4017817" y="3201101"/>
            <a:ext cx="138546" cy="227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BC5D1E-E971-0F69-5A7F-CFECD4BDF6E2}"/>
              </a:ext>
            </a:extLst>
          </p:cNvPr>
          <p:cNvSpPr/>
          <p:nvPr/>
        </p:nvSpPr>
        <p:spPr>
          <a:xfrm>
            <a:off x="7969708" y="3180081"/>
            <a:ext cx="12469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B3AD77-3BF6-2D73-DBCA-2B7F39AED54F}"/>
              </a:ext>
            </a:extLst>
          </p:cNvPr>
          <p:cNvSpPr/>
          <p:nvPr/>
        </p:nvSpPr>
        <p:spPr>
          <a:xfrm>
            <a:off x="7963714" y="3153557"/>
            <a:ext cx="138546" cy="227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E04420F-B508-0DC0-AB69-6596A61F6B4C}"/>
              </a:ext>
            </a:extLst>
          </p:cNvPr>
          <p:cNvCxnSpPr>
            <a:cxnSpLocks/>
          </p:cNvCxnSpPr>
          <p:nvPr/>
        </p:nvCxnSpPr>
        <p:spPr>
          <a:xfrm>
            <a:off x="375833" y="3635266"/>
            <a:ext cx="2185" cy="2933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DCF7DD4-F208-983A-465A-325C6027D1AA}"/>
              </a:ext>
            </a:extLst>
          </p:cNvPr>
          <p:cNvCxnSpPr>
            <a:cxnSpLocks/>
          </p:cNvCxnSpPr>
          <p:nvPr/>
        </p:nvCxnSpPr>
        <p:spPr>
          <a:xfrm flipH="1" flipV="1">
            <a:off x="381786" y="6557312"/>
            <a:ext cx="3612881" cy="11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F89A848-3309-68E4-38A8-20DD434B5049}"/>
              </a:ext>
            </a:extLst>
          </p:cNvPr>
          <p:cNvCxnSpPr>
            <a:cxnSpLocks/>
          </p:cNvCxnSpPr>
          <p:nvPr/>
        </p:nvCxnSpPr>
        <p:spPr>
          <a:xfrm>
            <a:off x="372299" y="110839"/>
            <a:ext cx="0" cy="3116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74B217D-54D6-C5F1-8C19-0B39198A470F}"/>
              </a:ext>
            </a:extLst>
          </p:cNvPr>
          <p:cNvCxnSpPr>
            <a:cxnSpLocks/>
          </p:cNvCxnSpPr>
          <p:nvPr/>
        </p:nvCxnSpPr>
        <p:spPr>
          <a:xfrm flipH="1">
            <a:off x="382080" y="3206152"/>
            <a:ext cx="3629013" cy="12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B6AB0D5-0630-A117-081A-1E45B5CBF713}"/>
              </a:ext>
            </a:extLst>
          </p:cNvPr>
          <p:cNvCxnSpPr>
            <a:cxnSpLocks/>
          </p:cNvCxnSpPr>
          <p:nvPr/>
        </p:nvCxnSpPr>
        <p:spPr>
          <a:xfrm flipH="1">
            <a:off x="4170744" y="3208259"/>
            <a:ext cx="3785002" cy="160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50D3A4F-D54F-451A-75BE-93B9899B3920}"/>
              </a:ext>
            </a:extLst>
          </p:cNvPr>
          <p:cNvCxnSpPr>
            <a:cxnSpLocks/>
          </p:cNvCxnSpPr>
          <p:nvPr/>
        </p:nvCxnSpPr>
        <p:spPr>
          <a:xfrm flipH="1">
            <a:off x="8107131" y="3202941"/>
            <a:ext cx="3882163" cy="13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431E8CE4-0A74-BE40-552B-FB1C6814023E}"/>
              </a:ext>
            </a:extLst>
          </p:cNvPr>
          <p:cNvCxnSpPr>
            <a:cxnSpLocks/>
          </p:cNvCxnSpPr>
          <p:nvPr/>
        </p:nvCxnSpPr>
        <p:spPr>
          <a:xfrm flipH="1">
            <a:off x="4221965" y="6575315"/>
            <a:ext cx="38127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F703C1AF-7D03-54C7-C037-B6AB8A96C546}"/>
              </a:ext>
            </a:extLst>
          </p:cNvPr>
          <p:cNvSpPr/>
          <p:nvPr/>
        </p:nvSpPr>
        <p:spPr>
          <a:xfrm>
            <a:off x="1201572" y="3575991"/>
            <a:ext cx="232291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9F0DB24-3FCB-985F-7875-942A1460F8AA}"/>
              </a:ext>
            </a:extLst>
          </p:cNvPr>
          <p:cNvSpPr/>
          <p:nvPr/>
        </p:nvSpPr>
        <p:spPr>
          <a:xfrm>
            <a:off x="956342" y="3575991"/>
            <a:ext cx="138930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894553F-C0DB-25D4-C12E-7CC9358714ED}"/>
              </a:ext>
            </a:extLst>
          </p:cNvPr>
          <p:cNvSpPr txBox="1"/>
          <p:nvPr/>
        </p:nvSpPr>
        <p:spPr>
          <a:xfrm>
            <a:off x="1701799" y="3258304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3789F5-0398-720F-FEA2-C277D9E5834C}"/>
              </a:ext>
            </a:extLst>
          </p:cNvPr>
          <p:cNvSpPr txBox="1"/>
          <p:nvPr/>
        </p:nvSpPr>
        <p:spPr>
          <a:xfrm>
            <a:off x="9862767" y="3333969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78E4E3E-F0E8-74A0-82B1-D576D12D1595}"/>
              </a:ext>
            </a:extLst>
          </p:cNvPr>
          <p:cNvSpPr txBox="1"/>
          <p:nvPr/>
        </p:nvSpPr>
        <p:spPr>
          <a:xfrm>
            <a:off x="1751929" y="6637314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976080D-BFC2-C520-06B6-63E7CF938AE4}"/>
              </a:ext>
            </a:extLst>
          </p:cNvPr>
          <p:cNvSpPr txBox="1"/>
          <p:nvPr/>
        </p:nvSpPr>
        <p:spPr>
          <a:xfrm rot="16200000">
            <a:off x="-923417" y="1325330"/>
            <a:ext cx="199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Percentage (%)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D4E3755-FF9D-078A-360E-D3D9952D8356}"/>
              </a:ext>
            </a:extLst>
          </p:cNvPr>
          <p:cNvSpPr txBox="1"/>
          <p:nvPr/>
        </p:nvSpPr>
        <p:spPr>
          <a:xfrm rot="16200000">
            <a:off x="-937048" y="4733288"/>
            <a:ext cx="199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Percentage (%)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6754465-E628-A749-7158-1977B98649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43" t="3729" r="15667" b="10241"/>
          <a:stretch/>
        </p:blipFill>
        <p:spPr>
          <a:xfrm>
            <a:off x="446094" y="3604027"/>
            <a:ext cx="3571723" cy="294468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2CC948-F284-2396-11FD-75922C9887C6}"/>
              </a:ext>
            </a:extLst>
          </p:cNvPr>
          <p:cNvSpPr txBox="1"/>
          <p:nvPr/>
        </p:nvSpPr>
        <p:spPr>
          <a:xfrm>
            <a:off x="539879" y="3647458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C70CBF6-735F-E97F-B429-50EA17A05609}"/>
              </a:ext>
            </a:extLst>
          </p:cNvPr>
          <p:cNvSpPr txBox="1"/>
          <p:nvPr/>
        </p:nvSpPr>
        <p:spPr>
          <a:xfrm>
            <a:off x="9925687" y="4424819"/>
            <a:ext cx="19507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a. Eifel</a:t>
            </a:r>
          </a:p>
          <a:p>
            <a:r>
              <a:rPr lang="fr-FR" sz="1600" i="1" dirty="0"/>
              <a:t>b. </a:t>
            </a:r>
            <a:r>
              <a:rPr lang="fr-FR" sz="1600" i="1" dirty="0" err="1"/>
              <a:t>Füramoos</a:t>
            </a:r>
            <a:endParaRPr lang="fr-FR" sz="1600" i="1" dirty="0"/>
          </a:p>
          <a:p>
            <a:r>
              <a:rPr lang="fr-FR" sz="1600" i="1" dirty="0"/>
              <a:t>c. La Grande Pile</a:t>
            </a:r>
          </a:p>
          <a:p>
            <a:r>
              <a:rPr lang="fr-FR" sz="1600" i="1" dirty="0"/>
              <a:t>d. </a:t>
            </a:r>
            <a:r>
              <a:rPr lang="fr-FR" sz="1600" i="1" dirty="0" err="1"/>
              <a:t>Echets</a:t>
            </a:r>
            <a:endParaRPr lang="fr-FR" sz="1600" i="1" dirty="0"/>
          </a:p>
          <a:p>
            <a:r>
              <a:rPr lang="fr-FR" sz="1600" i="1" dirty="0"/>
              <a:t>e. Lac Du Bouchet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56F8DD2-DCB0-16C0-E5E2-23265D8E8F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790" t="25080" b="29240"/>
          <a:stretch/>
        </p:blipFill>
        <p:spPr>
          <a:xfrm>
            <a:off x="8728703" y="3345869"/>
            <a:ext cx="965192" cy="348174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58D21F6-2CBE-FE88-87DB-5B29A41BC8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968" t="4569" r="14700" b="10054"/>
          <a:stretch/>
        </p:blipFill>
        <p:spPr>
          <a:xfrm>
            <a:off x="4122256" y="3624933"/>
            <a:ext cx="3870915" cy="291025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182A39C-C3DF-FF69-28D3-40F133513301}"/>
              </a:ext>
            </a:extLst>
          </p:cNvPr>
          <p:cNvSpPr txBox="1"/>
          <p:nvPr/>
        </p:nvSpPr>
        <p:spPr>
          <a:xfrm>
            <a:off x="4235357" y="3674698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67C9-8488-B740-CDF8-95C26339D1E2}"/>
              </a:ext>
            </a:extLst>
          </p:cNvPr>
          <p:cNvSpPr/>
          <p:nvPr/>
        </p:nvSpPr>
        <p:spPr>
          <a:xfrm>
            <a:off x="1134516" y="3606471"/>
            <a:ext cx="232291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FB1417-831B-98D7-EF77-481FB05EF8C1}"/>
              </a:ext>
            </a:extLst>
          </p:cNvPr>
          <p:cNvSpPr/>
          <p:nvPr/>
        </p:nvSpPr>
        <p:spPr>
          <a:xfrm>
            <a:off x="877094" y="3606471"/>
            <a:ext cx="138930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64B810BC-79B8-45AD-2316-A7BAC6EF76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083" t="2867" r="16579" b="10129"/>
          <a:stretch/>
        </p:blipFill>
        <p:spPr>
          <a:xfrm>
            <a:off x="501380" y="96335"/>
            <a:ext cx="3496114" cy="304877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5B60907-B382-7776-2D3D-E315F0634964}"/>
              </a:ext>
            </a:extLst>
          </p:cNvPr>
          <p:cNvSpPr txBox="1"/>
          <p:nvPr/>
        </p:nvSpPr>
        <p:spPr>
          <a:xfrm>
            <a:off x="512616" y="110839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AE9327-719A-E193-C303-7E878CE47A6F}"/>
              </a:ext>
            </a:extLst>
          </p:cNvPr>
          <p:cNvSpPr/>
          <p:nvPr/>
        </p:nvSpPr>
        <p:spPr>
          <a:xfrm>
            <a:off x="1246502" y="187118"/>
            <a:ext cx="455297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4682DFA-53C8-2307-2ED6-D1611D39BECF}"/>
              </a:ext>
            </a:extLst>
          </p:cNvPr>
          <p:cNvSpPr/>
          <p:nvPr/>
        </p:nvSpPr>
        <p:spPr>
          <a:xfrm>
            <a:off x="5044927" y="76162"/>
            <a:ext cx="173249" cy="301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1AADEB3-E653-C4AF-7630-64C13DE8590C}"/>
              </a:ext>
            </a:extLst>
          </p:cNvPr>
          <p:cNvCxnSpPr>
            <a:cxnSpLocks/>
          </p:cNvCxnSpPr>
          <p:nvPr/>
        </p:nvCxnSpPr>
        <p:spPr>
          <a:xfrm>
            <a:off x="4610100" y="3647458"/>
            <a:ext cx="0" cy="284021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B413644-6492-E694-E8DC-23DEED9B7F48}"/>
              </a:ext>
            </a:extLst>
          </p:cNvPr>
          <p:cNvCxnSpPr/>
          <p:nvPr/>
        </p:nvCxnSpPr>
        <p:spPr>
          <a:xfrm>
            <a:off x="1155298" y="155945"/>
            <a:ext cx="0" cy="295799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B1BF8396-58C6-6BF7-7CBF-778492E2E5DE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858534" y="3647458"/>
            <a:ext cx="15096" cy="287069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889C62D6-8774-898D-FB78-AA5E8AA80E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89" t="3262" r="17257" b="11915"/>
          <a:stretch/>
        </p:blipFill>
        <p:spPr>
          <a:xfrm>
            <a:off x="3999319" y="76772"/>
            <a:ext cx="4002944" cy="306485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EE8B30D-E50E-5BD9-BFE5-4D9EFEFE0177}"/>
              </a:ext>
            </a:extLst>
          </p:cNvPr>
          <p:cNvSpPr txBox="1"/>
          <p:nvPr/>
        </p:nvSpPr>
        <p:spPr>
          <a:xfrm>
            <a:off x="4122256" y="127531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b.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285D374-982A-1EE1-E949-4CA9E144D40A}"/>
              </a:ext>
            </a:extLst>
          </p:cNvPr>
          <p:cNvCxnSpPr/>
          <p:nvPr/>
        </p:nvCxnSpPr>
        <p:spPr>
          <a:xfrm>
            <a:off x="4405745" y="145554"/>
            <a:ext cx="0" cy="295799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46E75557-235B-A844-1CE2-5CCEED2085D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89" t="91420" r="17257" b="4473"/>
          <a:stretch/>
        </p:blipFill>
        <p:spPr>
          <a:xfrm>
            <a:off x="4081336" y="3228944"/>
            <a:ext cx="4002944" cy="14840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E476E79-5BF7-FD4C-1B86-E61531104C77}"/>
              </a:ext>
            </a:extLst>
          </p:cNvPr>
          <p:cNvSpPr txBox="1"/>
          <p:nvPr/>
        </p:nvSpPr>
        <p:spPr>
          <a:xfrm>
            <a:off x="5300822" y="3276333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0BB5624-B538-00FC-DE9C-E374320E695E}"/>
              </a:ext>
            </a:extLst>
          </p:cNvPr>
          <p:cNvSpPr txBox="1"/>
          <p:nvPr/>
        </p:nvSpPr>
        <p:spPr>
          <a:xfrm>
            <a:off x="3018865" y="3298122"/>
            <a:ext cx="611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ACEDD77-9984-4B0A-DC1C-51647291B58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58" t="88002" r="15357" b="6642"/>
          <a:stretch/>
        </p:blipFill>
        <p:spPr>
          <a:xfrm>
            <a:off x="4091912" y="6586675"/>
            <a:ext cx="3863834" cy="184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BC7835C-F801-BA7A-9295-41CCC0B91C0B}"/>
              </a:ext>
            </a:extLst>
          </p:cNvPr>
          <p:cNvSpPr txBox="1"/>
          <p:nvPr/>
        </p:nvSpPr>
        <p:spPr>
          <a:xfrm>
            <a:off x="5573481" y="6637314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393E8372-2210-F0C5-2046-5D586E5F337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50" t="3596" r="15131" b="10639"/>
          <a:stretch/>
        </p:blipFill>
        <p:spPr>
          <a:xfrm>
            <a:off x="8084280" y="116284"/>
            <a:ext cx="3926125" cy="302534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1D99A5C-457C-AE2B-ED7B-A5977A380A78}"/>
              </a:ext>
            </a:extLst>
          </p:cNvPr>
          <p:cNvSpPr txBox="1"/>
          <p:nvPr/>
        </p:nvSpPr>
        <p:spPr>
          <a:xfrm>
            <a:off x="8144395" y="120395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c.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88D7973-2851-89A6-1B5D-4CC775F59A76}"/>
              </a:ext>
            </a:extLst>
          </p:cNvPr>
          <p:cNvCxnSpPr/>
          <p:nvPr/>
        </p:nvCxnSpPr>
        <p:spPr>
          <a:xfrm>
            <a:off x="8522934" y="176846"/>
            <a:ext cx="0" cy="295799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D33C5DBC-CC9E-E7BC-1AFC-FBFFE984BF7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171" t="92974" b="3912"/>
          <a:stretch/>
        </p:blipFill>
        <p:spPr>
          <a:xfrm>
            <a:off x="8068683" y="3226260"/>
            <a:ext cx="4002944" cy="1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1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AF9741C-40F6-F105-DB02-FF3383CD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5" t="4490" r="15172" b="9115"/>
          <a:stretch/>
        </p:blipFill>
        <p:spPr>
          <a:xfrm>
            <a:off x="3531635" y="3180081"/>
            <a:ext cx="4479607" cy="120736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9BC5D1E-E971-0F69-5A7F-CFECD4BDF6E2}"/>
              </a:ext>
            </a:extLst>
          </p:cNvPr>
          <p:cNvSpPr/>
          <p:nvPr/>
        </p:nvSpPr>
        <p:spPr>
          <a:xfrm>
            <a:off x="7969708" y="3180081"/>
            <a:ext cx="12469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B3AD77-3BF6-2D73-DBCA-2B7F39AED54F}"/>
              </a:ext>
            </a:extLst>
          </p:cNvPr>
          <p:cNvSpPr/>
          <p:nvPr/>
        </p:nvSpPr>
        <p:spPr>
          <a:xfrm>
            <a:off x="7963714" y="3153557"/>
            <a:ext cx="138546" cy="227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C70CBF6-735F-E97F-B429-50EA17A05609}"/>
              </a:ext>
            </a:extLst>
          </p:cNvPr>
          <p:cNvSpPr txBox="1"/>
          <p:nvPr/>
        </p:nvSpPr>
        <p:spPr>
          <a:xfrm>
            <a:off x="9829434" y="4424819"/>
            <a:ext cx="19507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a. Eifel</a:t>
            </a:r>
          </a:p>
          <a:p>
            <a:r>
              <a:rPr lang="fr-FR" sz="1600" i="1" dirty="0"/>
              <a:t>b. </a:t>
            </a:r>
            <a:r>
              <a:rPr lang="fr-FR" sz="1600" i="1" dirty="0" err="1"/>
              <a:t>Füramoos</a:t>
            </a:r>
            <a:endParaRPr lang="fr-FR" sz="1600" i="1" dirty="0"/>
          </a:p>
          <a:p>
            <a:r>
              <a:rPr lang="fr-FR" sz="1600" i="1" dirty="0"/>
              <a:t>c. La Grande Pile</a:t>
            </a:r>
          </a:p>
          <a:p>
            <a:r>
              <a:rPr lang="fr-FR" sz="1600" i="1" dirty="0"/>
              <a:t>d. </a:t>
            </a:r>
            <a:r>
              <a:rPr lang="fr-FR" sz="1600" i="1" dirty="0" err="1"/>
              <a:t>Echets</a:t>
            </a:r>
            <a:endParaRPr lang="fr-FR" sz="1600" i="1" dirty="0"/>
          </a:p>
          <a:p>
            <a:r>
              <a:rPr lang="fr-FR" sz="1600" i="1" dirty="0"/>
              <a:t>e. Lac Du Bouchet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56F8DD2-DCB0-16C0-E5E2-23265D8E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90" t="25080" b="29240"/>
          <a:stretch/>
        </p:blipFill>
        <p:spPr>
          <a:xfrm>
            <a:off x="8728703" y="3345869"/>
            <a:ext cx="965192" cy="348174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230FD5-5EFB-167E-75BD-594D970E89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2" t="3771" r="16127" b="11024"/>
          <a:stretch/>
        </p:blipFill>
        <p:spPr>
          <a:xfrm>
            <a:off x="3601843" y="5659654"/>
            <a:ext cx="4500417" cy="11679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6D0F3B8-7C55-9841-B08E-1137DBF32D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7" t="3937" r="17100" b="11192"/>
          <a:stretch/>
        </p:blipFill>
        <p:spPr>
          <a:xfrm>
            <a:off x="3531636" y="4424819"/>
            <a:ext cx="4500417" cy="12348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3C74D9-B258-ADB9-D013-EA51B72B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16" t="3487" r="14870" b="9906"/>
          <a:stretch/>
        </p:blipFill>
        <p:spPr>
          <a:xfrm>
            <a:off x="3566738" y="1730814"/>
            <a:ext cx="4430209" cy="140296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2DD2174-6F4D-6B42-4EA8-9F3577B637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44" t="4801" r="14871" b="9906"/>
          <a:stretch/>
        </p:blipFill>
        <p:spPr>
          <a:xfrm>
            <a:off x="3562379" y="240631"/>
            <a:ext cx="4430210" cy="151704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1BE40F9-0249-6457-E611-CBF8B168BBEF}"/>
              </a:ext>
            </a:extLst>
          </p:cNvPr>
          <p:cNvSpPr txBox="1"/>
          <p:nvPr/>
        </p:nvSpPr>
        <p:spPr>
          <a:xfrm>
            <a:off x="3619101" y="238758"/>
            <a:ext cx="63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8A5B8B-EB5E-29BE-6719-AE3839CC5080}"/>
              </a:ext>
            </a:extLst>
          </p:cNvPr>
          <p:cNvSpPr txBox="1"/>
          <p:nvPr/>
        </p:nvSpPr>
        <p:spPr>
          <a:xfrm>
            <a:off x="3609474" y="1739913"/>
            <a:ext cx="63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35791FA-85FA-0266-5BFB-83F4166FB27A}"/>
              </a:ext>
            </a:extLst>
          </p:cNvPr>
          <p:cNvSpPr txBox="1"/>
          <p:nvPr/>
        </p:nvSpPr>
        <p:spPr>
          <a:xfrm>
            <a:off x="3590224" y="3163760"/>
            <a:ext cx="63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3495887-45F8-7885-6B1F-668AF414C647}"/>
              </a:ext>
            </a:extLst>
          </p:cNvPr>
          <p:cNvSpPr txBox="1"/>
          <p:nvPr/>
        </p:nvSpPr>
        <p:spPr>
          <a:xfrm>
            <a:off x="3580600" y="4413478"/>
            <a:ext cx="63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d.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3088A53-A5BE-D968-A6C1-0882210DA264}"/>
              </a:ext>
            </a:extLst>
          </p:cNvPr>
          <p:cNvSpPr txBox="1"/>
          <p:nvPr/>
        </p:nvSpPr>
        <p:spPr>
          <a:xfrm>
            <a:off x="3599851" y="5661370"/>
            <a:ext cx="63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f.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6AD9514-2B70-E0A4-E98E-92D7B22CF5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471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73">
            <a:extLst>
              <a:ext uri="{FF2B5EF4-FFF2-40B4-BE49-F238E27FC236}">
                <a16:creationId xmlns:a16="http://schemas.microsoft.com/office/drawing/2014/main" id="{52598481-3B2F-F6DA-D587-49A5629C5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7" t="3826" r="15532" b="4139"/>
          <a:stretch/>
        </p:blipFill>
        <p:spPr>
          <a:xfrm>
            <a:off x="4112226" y="3606202"/>
            <a:ext cx="3931276" cy="3102779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1F00CD6C-894C-9732-9674-DD7E59A09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1" t="4044" r="15409" b="3915"/>
          <a:stretch/>
        </p:blipFill>
        <p:spPr>
          <a:xfrm>
            <a:off x="8043502" y="149018"/>
            <a:ext cx="4068610" cy="3196851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5FFFB0E3-B95C-19FC-FBDE-884990DC5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8" t="3139" r="15353" b="3510"/>
          <a:stretch/>
        </p:blipFill>
        <p:spPr>
          <a:xfrm>
            <a:off x="4017817" y="96334"/>
            <a:ext cx="4068613" cy="32649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193B532-C872-AC69-C109-7624E3D35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8" r="14021" b="3288"/>
          <a:stretch/>
        </p:blipFill>
        <p:spPr>
          <a:xfrm>
            <a:off x="79888" y="0"/>
            <a:ext cx="4068612" cy="33888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9EE5CA-26C5-7182-FE33-EEA28BC80F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8" r="15122" b="3532"/>
          <a:stretch/>
        </p:blipFill>
        <p:spPr>
          <a:xfrm>
            <a:off x="84513" y="3469127"/>
            <a:ext cx="4059875" cy="325179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10E4C6-F702-1687-396A-6E595AE7F3D2}"/>
              </a:ext>
            </a:extLst>
          </p:cNvPr>
          <p:cNvSpPr/>
          <p:nvPr/>
        </p:nvSpPr>
        <p:spPr>
          <a:xfrm>
            <a:off x="4017817" y="3201101"/>
            <a:ext cx="138546" cy="227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BC5D1E-E971-0F69-5A7F-CFECD4BDF6E2}"/>
              </a:ext>
            </a:extLst>
          </p:cNvPr>
          <p:cNvSpPr/>
          <p:nvPr/>
        </p:nvSpPr>
        <p:spPr>
          <a:xfrm>
            <a:off x="7969708" y="3180081"/>
            <a:ext cx="12469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B3AD77-3BF6-2D73-DBCA-2B7F39AED54F}"/>
              </a:ext>
            </a:extLst>
          </p:cNvPr>
          <p:cNvSpPr/>
          <p:nvPr/>
        </p:nvSpPr>
        <p:spPr>
          <a:xfrm>
            <a:off x="7963714" y="3153557"/>
            <a:ext cx="138546" cy="227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E04420F-B508-0DC0-AB69-6596A61F6B4C}"/>
              </a:ext>
            </a:extLst>
          </p:cNvPr>
          <p:cNvCxnSpPr>
            <a:cxnSpLocks/>
          </p:cNvCxnSpPr>
          <p:nvPr/>
        </p:nvCxnSpPr>
        <p:spPr>
          <a:xfrm>
            <a:off x="375833" y="3635266"/>
            <a:ext cx="2185" cy="2933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DCF7DD4-F208-983A-465A-325C6027D1AA}"/>
              </a:ext>
            </a:extLst>
          </p:cNvPr>
          <p:cNvCxnSpPr>
            <a:cxnSpLocks/>
          </p:cNvCxnSpPr>
          <p:nvPr/>
        </p:nvCxnSpPr>
        <p:spPr>
          <a:xfrm flipH="1" flipV="1">
            <a:off x="381786" y="6557312"/>
            <a:ext cx="3612881" cy="11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F89A848-3309-68E4-38A8-20DD434B5049}"/>
              </a:ext>
            </a:extLst>
          </p:cNvPr>
          <p:cNvCxnSpPr>
            <a:cxnSpLocks/>
          </p:cNvCxnSpPr>
          <p:nvPr/>
        </p:nvCxnSpPr>
        <p:spPr>
          <a:xfrm>
            <a:off x="372299" y="110839"/>
            <a:ext cx="0" cy="3116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74B217D-54D6-C5F1-8C19-0B39198A470F}"/>
              </a:ext>
            </a:extLst>
          </p:cNvPr>
          <p:cNvCxnSpPr>
            <a:cxnSpLocks/>
          </p:cNvCxnSpPr>
          <p:nvPr/>
        </p:nvCxnSpPr>
        <p:spPr>
          <a:xfrm flipH="1">
            <a:off x="382080" y="3206152"/>
            <a:ext cx="3629013" cy="12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B6AB0D5-0630-A117-081A-1E45B5CBF713}"/>
              </a:ext>
            </a:extLst>
          </p:cNvPr>
          <p:cNvCxnSpPr>
            <a:cxnSpLocks/>
          </p:cNvCxnSpPr>
          <p:nvPr/>
        </p:nvCxnSpPr>
        <p:spPr>
          <a:xfrm flipH="1">
            <a:off x="4170744" y="3208259"/>
            <a:ext cx="3785002" cy="160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50D3A4F-D54F-451A-75BE-93B9899B3920}"/>
              </a:ext>
            </a:extLst>
          </p:cNvPr>
          <p:cNvCxnSpPr>
            <a:cxnSpLocks/>
          </p:cNvCxnSpPr>
          <p:nvPr/>
        </p:nvCxnSpPr>
        <p:spPr>
          <a:xfrm flipH="1">
            <a:off x="8107131" y="3202941"/>
            <a:ext cx="3882163" cy="13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431E8CE4-0A74-BE40-552B-FB1C6814023E}"/>
              </a:ext>
            </a:extLst>
          </p:cNvPr>
          <p:cNvCxnSpPr>
            <a:cxnSpLocks/>
          </p:cNvCxnSpPr>
          <p:nvPr/>
        </p:nvCxnSpPr>
        <p:spPr>
          <a:xfrm flipH="1">
            <a:off x="4221965" y="6575315"/>
            <a:ext cx="38127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F703C1AF-7D03-54C7-C037-B6AB8A96C546}"/>
              </a:ext>
            </a:extLst>
          </p:cNvPr>
          <p:cNvSpPr/>
          <p:nvPr/>
        </p:nvSpPr>
        <p:spPr>
          <a:xfrm>
            <a:off x="1201572" y="3575991"/>
            <a:ext cx="232291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9F0DB24-3FCB-985F-7875-942A1460F8AA}"/>
              </a:ext>
            </a:extLst>
          </p:cNvPr>
          <p:cNvSpPr/>
          <p:nvPr/>
        </p:nvSpPr>
        <p:spPr>
          <a:xfrm>
            <a:off x="956342" y="3575991"/>
            <a:ext cx="138930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894553F-C0DB-25D4-C12E-7CC9358714ED}"/>
              </a:ext>
            </a:extLst>
          </p:cNvPr>
          <p:cNvSpPr txBox="1"/>
          <p:nvPr/>
        </p:nvSpPr>
        <p:spPr>
          <a:xfrm>
            <a:off x="1701799" y="3258304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E476E79-5BF7-FD4C-1B86-E61531104C77}"/>
              </a:ext>
            </a:extLst>
          </p:cNvPr>
          <p:cNvSpPr txBox="1"/>
          <p:nvPr/>
        </p:nvSpPr>
        <p:spPr>
          <a:xfrm>
            <a:off x="5347316" y="3276333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3789F5-0398-720F-FEA2-C277D9E5834C}"/>
              </a:ext>
            </a:extLst>
          </p:cNvPr>
          <p:cNvSpPr txBox="1"/>
          <p:nvPr/>
        </p:nvSpPr>
        <p:spPr>
          <a:xfrm>
            <a:off x="10028410" y="3217532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C7835C-F801-BA7A-9295-41CCC0B91C0B}"/>
              </a:ext>
            </a:extLst>
          </p:cNvPr>
          <p:cNvSpPr txBox="1"/>
          <p:nvPr/>
        </p:nvSpPr>
        <p:spPr>
          <a:xfrm>
            <a:off x="5525602" y="6637314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78E4E3E-F0E8-74A0-82B1-D576D12D1595}"/>
              </a:ext>
            </a:extLst>
          </p:cNvPr>
          <p:cNvSpPr txBox="1"/>
          <p:nvPr/>
        </p:nvSpPr>
        <p:spPr>
          <a:xfrm>
            <a:off x="1751929" y="6637314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976080D-BFC2-C520-06B6-63E7CF938AE4}"/>
              </a:ext>
            </a:extLst>
          </p:cNvPr>
          <p:cNvSpPr txBox="1"/>
          <p:nvPr/>
        </p:nvSpPr>
        <p:spPr>
          <a:xfrm rot="16200000">
            <a:off x="-923417" y="1325330"/>
            <a:ext cx="199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Percentage (%)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D4E3755-FF9D-078A-360E-D3D9952D8356}"/>
              </a:ext>
            </a:extLst>
          </p:cNvPr>
          <p:cNvSpPr txBox="1"/>
          <p:nvPr/>
        </p:nvSpPr>
        <p:spPr>
          <a:xfrm rot="16200000">
            <a:off x="-937048" y="4733288"/>
            <a:ext cx="199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Percentage (%)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41E644F-D989-C2F9-2B1C-16FD404148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68" t="4570" r="15667" b="10456"/>
          <a:stretch/>
        </p:blipFill>
        <p:spPr>
          <a:xfrm>
            <a:off x="8086429" y="145669"/>
            <a:ext cx="3915884" cy="302168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1D99A5C-457C-AE2B-ED7B-A5977A380A78}"/>
              </a:ext>
            </a:extLst>
          </p:cNvPr>
          <p:cNvSpPr txBox="1"/>
          <p:nvPr/>
        </p:nvSpPr>
        <p:spPr>
          <a:xfrm>
            <a:off x="8144395" y="120395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c.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6754465-E628-A749-7158-1977B98649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43" t="3729" r="15667" b="10241"/>
          <a:stretch/>
        </p:blipFill>
        <p:spPr>
          <a:xfrm>
            <a:off x="446094" y="3604027"/>
            <a:ext cx="3571723" cy="294468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2CC948-F284-2396-11FD-75922C9887C6}"/>
              </a:ext>
            </a:extLst>
          </p:cNvPr>
          <p:cNvSpPr txBox="1"/>
          <p:nvPr/>
        </p:nvSpPr>
        <p:spPr>
          <a:xfrm>
            <a:off x="539879" y="3647458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d.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58D21F6-2CBE-FE88-87DB-5B29A41BC8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968" t="4569" r="14700" b="10054"/>
          <a:stretch/>
        </p:blipFill>
        <p:spPr>
          <a:xfrm>
            <a:off x="4122256" y="3624933"/>
            <a:ext cx="3870915" cy="291025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182A39C-C3DF-FF69-28D3-40F133513301}"/>
              </a:ext>
            </a:extLst>
          </p:cNvPr>
          <p:cNvSpPr txBox="1"/>
          <p:nvPr/>
        </p:nvSpPr>
        <p:spPr>
          <a:xfrm>
            <a:off x="4235357" y="3674698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67C9-8488-B740-CDF8-95C26339D1E2}"/>
              </a:ext>
            </a:extLst>
          </p:cNvPr>
          <p:cNvSpPr/>
          <p:nvPr/>
        </p:nvSpPr>
        <p:spPr>
          <a:xfrm>
            <a:off x="1134516" y="3606471"/>
            <a:ext cx="232291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FB1417-831B-98D7-EF77-481FB05EF8C1}"/>
              </a:ext>
            </a:extLst>
          </p:cNvPr>
          <p:cNvSpPr/>
          <p:nvPr/>
        </p:nvSpPr>
        <p:spPr>
          <a:xfrm>
            <a:off x="877094" y="3606471"/>
            <a:ext cx="138930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64B810BC-79B8-45AD-2316-A7BAC6EF76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083" t="2867" r="16579" b="10129"/>
          <a:stretch/>
        </p:blipFill>
        <p:spPr>
          <a:xfrm>
            <a:off x="501380" y="96335"/>
            <a:ext cx="3496114" cy="304877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5B60907-B382-7776-2D3D-E315F0634964}"/>
              </a:ext>
            </a:extLst>
          </p:cNvPr>
          <p:cNvSpPr txBox="1"/>
          <p:nvPr/>
        </p:nvSpPr>
        <p:spPr>
          <a:xfrm>
            <a:off x="512616" y="110839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AE9327-719A-E193-C303-7E878CE47A6F}"/>
              </a:ext>
            </a:extLst>
          </p:cNvPr>
          <p:cNvSpPr/>
          <p:nvPr/>
        </p:nvSpPr>
        <p:spPr>
          <a:xfrm>
            <a:off x="1246502" y="187118"/>
            <a:ext cx="455297" cy="2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5B27D4AA-5E25-4A4E-7D34-2A314E0FAB5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825" t="4407" r="16127" b="9463"/>
          <a:stretch/>
        </p:blipFill>
        <p:spPr>
          <a:xfrm>
            <a:off x="4121962" y="137075"/>
            <a:ext cx="3897368" cy="304300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EE8B30D-E50E-5BD9-BFE5-4D9EFEFE0177}"/>
              </a:ext>
            </a:extLst>
          </p:cNvPr>
          <p:cNvSpPr txBox="1"/>
          <p:nvPr/>
        </p:nvSpPr>
        <p:spPr>
          <a:xfrm>
            <a:off x="4122256" y="127531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4682DFA-53C8-2307-2ED6-D1611D39BECF}"/>
              </a:ext>
            </a:extLst>
          </p:cNvPr>
          <p:cNvSpPr/>
          <p:nvPr/>
        </p:nvSpPr>
        <p:spPr>
          <a:xfrm>
            <a:off x="5044927" y="76162"/>
            <a:ext cx="173249" cy="301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CE6977-FFE8-1FA3-EDC0-99CD27BD5D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2053" y="3425974"/>
            <a:ext cx="4159947" cy="337476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F953B7B-39C6-8856-57C9-E76D2D3A23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6506" t="37707" r="1029" b="39024"/>
          <a:stretch/>
        </p:blipFill>
        <p:spPr>
          <a:xfrm>
            <a:off x="11497235" y="3635266"/>
            <a:ext cx="639113" cy="66364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038C14B-6532-6FC2-2F0F-A4A0E1BFC816}"/>
              </a:ext>
            </a:extLst>
          </p:cNvPr>
          <p:cNvSpPr txBox="1"/>
          <p:nvPr/>
        </p:nvSpPr>
        <p:spPr>
          <a:xfrm>
            <a:off x="8047268" y="3513410"/>
            <a:ext cx="69599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900" dirty="0"/>
              <a:t>YD (11 </a:t>
            </a:r>
            <a:r>
              <a:rPr lang="fr-FR" sz="900" dirty="0" err="1"/>
              <a:t>kyr</a:t>
            </a:r>
            <a:r>
              <a:rPr lang="fr-FR" sz="900" dirty="0"/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8D9BFE-8F91-4F2E-24A3-BD2DBD129020}"/>
              </a:ext>
            </a:extLst>
          </p:cNvPr>
          <p:cNvSpPr txBox="1"/>
          <p:nvPr/>
        </p:nvSpPr>
        <p:spPr>
          <a:xfrm>
            <a:off x="8774766" y="3513410"/>
            <a:ext cx="69599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900" dirty="0"/>
              <a:t>H1 (14 </a:t>
            </a:r>
            <a:r>
              <a:rPr lang="fr-FR" sz="900" dirty="0" err="1"/>
              <a:t>kyr</a:t>
            </a:r>
            <a:r>
              <a:rPr lang="fr-FR" sz="900" dirty="0"/>
              <a:t>)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19FEBB-46D5-A3CF-A132-7E5FFE7C969F}"/>
              </a:ext>
            </a:extLst>
          </p:cNvPr>
          <p:cNvSpPr txBox="1"/>
          <p:nvPr/>
        </p:nvSpPr>
        <p:spPr>
          <a:xfrm>
            <a:off x="9633136" y="3513410"/>
            <a:ext cx="69599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900" dirty="0"/>
              <a:t>H2 (23 </a:t>
            </a:r>
            <a:r>
              <a:rPr lang="fr-FR" sz="900" dirty="0" err="1"/>
              <a:t>kyr</a:t>
            </a:r>
            <a:r>
              <a:rPr lang="fr-FR" sz="900" dirty="0"/>
              <a:t>)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E1558DF-CCB5-4F23-A760-A5CF7A7E6B53}"/>
              </a:ext>
            </a:extLst>
          </p:cNvPr>
          <p:cNvSpPr txBox="1"/>
          <p:nvPr/>
        </p:nvSpPr>
        <p:spPr>
          <a:xfrm>
            <a:off x="10712456" y="3513410"/>
            <a:ext cx="69599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900" dirty="0"/>
              <a:t>H3 (30 </a:t>
            </a:r>
            <a:r>
              <a:rPr lang="fr-FR" sz="900" dirty="0" err="1"/>
              <a:t>kyr</a:t>
            </a:r>
            <a:r>
              <a:rPr lang="fr-FR" sz="9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9973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5A66F202-0C35-0B59-E90E-3ECB3DDF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73" y="3776692"/>
            <a:ext cx="4012220" cy="29802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6F66B0-FB07-807E-98A4-4CA0697CC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66" r="53286" b="54855"/>
          <a:stretch/>
        </p:blipFill>
        <p:spPr>
          <a:xfrm>
            <a:off x="8271164" y="1027486"/>
            <a:ext cx="3685799" cy="27032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21C784-1E4D-8917-94EF-46F7F11012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36" t="9017" b="56506"/>
          <a:stretch/>
        </p:blipFill>
        <p:spPr>
          <a:xfrm>
            <a:off x="3992122" y="1106424"/>
            <a:ext cx="4179979" cy="25858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CB5AB6A-74BA-403D-E7FC-0EF5901659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6" t="9016" r="53118" b="57045"/>
          <a:stretch/>
        </p:blipFill>
        <p:spPr>
          <a:xfrm>
            <a:off x="0" y="1158839"/>
            <a:ext cx="3699149" cy="257189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CBB5B4-50D7-50B9-958C-361D5C48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2CE78E-7050-4D79-2857-E539D023E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61" y="4071390"/>
            <a:ext cx="4142470" cy="27866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BBD997-A7B5-C8FA-37B4-5D821A48B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742"/>
            <a:ext cx="3907061" cy="27087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A51B82-8A56-5828-9462-C4C1ED8F88FC}"/>
              </a:ext>
            </a:extLst>
          </p:cNvPr>
          <p:cNvSpPr/>
          <p:nvPr/>
        </p:nvSpPr>
        <p:spPr>
          <a:xfrm rot="5400000">
            <a:off x="7062278" y="2110163"/>
            <a:ext cx="2070685" cy="113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D4581C-0575-A80C-BEB8-BF8159DB342B}"/>
              </a:ext>
            </a:extLst>
          </p:cNvPr>
          <p:cNvSpPr txBox="1"/>
          <p:nvPr/>
        </p:nvSpPr>
        <p:spPr>
          <a:xfrm>
            <a:off x="797081" y="136525"/>
            <a:ext cx="23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B050"/>
                </a:solidFill>
              </a:rPr>
              <a:t>Inferred</a:t>
            </a:r>
            <a:r>
              <a:rPr lang="fr-FR" dirty="0">
                <a:solidFill>
                  <a:srgbClr val="00B050"/>
                </a:solidFill>
              </a:rPr>
              <a:t> vs. </a:t>
            </a:r>
            <a:r>
              <a:rPr lang="fr-FR" dirty="0" err="1">
                <a:solidFill>
                  <a:srgbClr val="00B050"/>
                </a:solidFill>
              </a:rPr>
              <a:t>Observed</a:t>
            </a:r>
            <a:r>
              <a:rPr lang="fr-FR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0B13C23-B8CE-DF68-BAA8-A9BF47BC9170}"/>
              </a:ext>
            </a:extLst>
          </p:cNvPr>
          <p:cNvSpPr txBox="1"/>
          <p:nvPr/>
        </p:nvSpPr>
        <p:spPr>
          <a:xfrm>
            <a:off x="797080" y="502480"/>
            <a:ext cx="23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B0F0"/>
                </a:solidFill>
              </a:rPr>
              <a:t>Leave</a:t>
            </a:r>
            <a:r>
              <a:rPr lang="fr-FR" dirty="0">
                <a:solidFill>
                  <a:srgbClr val="00B0F0"/>
                </a:solidFill>
              </a:rPr>
              <a:t>-one-out </a:t>
            </a:r>
            <a:r>
              <a:rPr lang="fr-FR" dirty="0" err="1">
                <a:solidFill>
                  <a:srgbClr val="00B0F0"/>
                </a:solidFill>
              </a:rPr>
              <a:t>errors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C07C1E-92D8-A0AD-0BEB-C94C1AF277D6}"/>
              </a:ext>
            </a:extLst>
          </p:cNvPr>
          <p:cNvSpPr txBox="1"/>
          <p:nvPr/>
        </p:nvSpPr>
        <p:spPr>
          <a:xfrm>
            <a:off x="2000676" y="1203291"/>
            <a:ext cx="163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TANN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4417AAE-8C95-31FD-5D9B-878A3FC6323D}"/>
              </a:ext>
            </a:extLst>
          </p:cNvPr>
          <p:cNvSpPr txBox="1"/>
          <p:nvPr/>
        </p:nvSpPr>
        <p:spPr>
          <a:xfrm>
            <a:off x="10891762" y="1158839"/>
            <a:ext cx="163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31C6529-A9E3-5C72-6ECE-1D58141B50AB}"/>
              </a:ext>
            </a:extLst>
          </p:cNvPr>
          <p:cNvSpPr txBox="1"/>
          <p:nvPr/>
        </p:nvSpPr>
        <p:spPr>
          <a:xfrm>
            <a:off x="6022935" y="1158839"/>
            <a:ext cx="163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PANN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C62EEC-F6F4-A91B-4732-0EA155A8D15D}"/>
              </a:ext>
            </a:extLst>
          </p:cNvPr>
          <p:cNvSpPr/>
          <p:nvPr/>
        </p:nvSpPr>
        <p:spPr>
          <a:xfrm>
            <a:off x="0" y="1022002"/>
            <a:ext cx="12192000" cy="27087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421BBF-1E20-9BF1-20EC-C32A546E051C}"/>
              </a:ext>
            </a:extLst>
          </p:cNvPr>
          <p:cNvSpPr/>
          <p:nvPr/>
        </p:nvSpPr>
        <p:spPr>
          <a:xfrm>
            <a:off x="3112" y="3976599"/>
            <a:ext cx="12192000" cy="28627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2BE235C-01B2-0AE8-FC7A-6C1A8C6986A7}"/>
              </a:ext>
            </a:extLst>
          </p:cNvPr>
          <p:cNvSpPr txBox="1"/>
          <p:nvPr/>
        </p:nvSpPr>
        <p:spPr>
          <a:xfrm rot="16200000">
            <a:off x="-404189" y="484669"/>
            <a:ext cx="2384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fitted</a:t>
            </a:r>
            <a:endParaRPr lang="fr-FR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76C282-83FE-E8CD-1924-D7ACD56409FD}"/>
              </a:ext>
            </a:extLst>
          </p:cNvPr>
          <p:cNvSpPr txBox="1"/>
          <p:nvPr/>
        </p:nvSpPr>
        <p:spPr>
          <a:xfrm>
            <a:off x="2622354" y="2992749"/>
            <a:ext cx="2384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Observed</a:t>
            </a:r>
            <a:endParaRPr lang="fr-FR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4613D24-0C9A-06FD-38CF-BE22B956272B}"/>
              </a:ext>
            </a:extLst>
          </p:cNvPr>
          <p:cNvSpPr txBox="1"/>
          <p:nvPr/>
        </p:nvSpPr>
        <p:spPr>
          <a:xfrm>
            <a:off x="1174151" y="4208737"/>
            <a:ext cx="200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f’(k) = 0 </a:t>
            </a:r>
            <a:r>
              <a:rPr lang="fr-FR" dirty="0">
                <a:sym typeface="Wingdings" pitchFamily="2" charset="2"/>
              </a:rPr>
              <a:t> k=</a:t>
            </a:r>
            <a:r>
              <a:rPr lang="fr-FR" dirty="0"/>
              <a:t>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BFEFB5B-A30F-4724-18CE-460B59C4D0EF}"/>
              </a:ext>
            </a:extLst>
          </p:cNvPr>
          <p:cNvSpPr txBox="1"/>
          <p:nvPr/>
        </p:nvSpPr>
        <p:spPr>
          <a:xfrm>
            <a:off x="4973814" y="4208737"/>
            <a:ext cx="200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f’(k) = 0 </a:t>
            </a:r>
            <a:r>
              <a:rPr lang="fr-FR" dirty="0">
                <a:sym typeface="Wingdings" pitchFamily="2" charset="2"/>
              </a:rPr>
              <a:t> k=6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B55B3D1-D038-8014-A946-9AB855C4CF62}"/>
              </a:ext>
            </a:extLst>
          </p:cNvPr>
          <p:cNvSpPr txBox="1"/>
          <p:nvPr/>
        </p:nvSpPr>
        <p:spPr>
          <a:xfrm>
            <a:off x="8977718" y="4246880"/>
            <a:ext cx="200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f’(k) = 0 </a:t>
            </a:r>
            <a:r>
              <a:rPr lang="fr-FR" dirty="0">
                <a:sym typeface="Wingdings" pitchFamily="2" charset="2"/>
              </a:rPr>
              <a:t> k=6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0E2CB2-352C-87F7-EF63-4B81330340C0}"/>
              </a:ext>
            </a:extLst>
          </p:cNvPr>
          <p:cNvSpPr txBox="1"/>
          <p:nvPr/>
        </p:nvSpPr>
        <p:spPr>
          <a:xfrm>
            <a:off x="6090551" y="32402"/>
            <a:ext cx="401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Nb. Taxon = 56</a:t>
            </a:r>
          </a:p>
          <a:p>
            <a:r>
              <a:rPr lang="fr-FR" dirty="0"/>
              <a:t>Nb. Modern = 8446</a:t>
            </a:r>
          </a:p>
          <a:p>
            <a:r>
              <a:rPr lang="fr-FR" dirty="0" err="1"/>
              <a:t>Dist.method</a:t>
            </a:r>
            <a:r>
              <a:rPr lang="fr-FR" dirty="0"/>
              <a:t> = </a:t>
            </a:r>
            <a:r>
              <a:rPr lang="fr-FR" dirty="0" err="1"/>
              <a:t>sq.chord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77A5B-7E62-2151-35DF-1987F95EE58B}"/>
              </a:ext>
            </a:extLst>
          </p:cNvPr>
          <p:cNvSpPr txBox="1"/>
          <p:nvPr/>
        </p:nvSpPr>
        <p:spPr>
          <a:xfrm>
            <a:off x="8825759" y="34477"/>
            <a:ext cx="401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Bootstrap=TRUE</a:t>
            </a:r>
          </a:p>
          <a:p>
            <a:r>
              <a:rPr lang="fr-FR" dirty="0"/>
              <a:t>Nb. Boot = 500</a:t>
            </a:r>
          </a:p>
        </p:txBody>
      </p:sp>
    </p:spTree>
    <p:extLst>
      <p:ext uri="{BB962C8B-B14F-4D97-AF65-F5344CB8AC3E}">
        <p14:creationId xmlns:p14="http://schemas.microsoft.com/office/powerpoint/2010/main" val="335695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BD78A7F-0B36-B6B6-3FEF-57E9891D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07" y="950976"/>
            <a:ext cx="7263590" cy="48733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F43099-036E-A881-9D78-60F41F4B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670560"/>
            <a:ext cx="4652772" cy="56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id="{CD328C70-5C8C-B65E-D63B-45C136FE94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29296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6CE766C-F001-6B41-2C09-89A49E8A2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4" r="34164" b="7924"/>
          <a:stretch/>
        </p:blipFill>
        <p:spPr>
          <a:xfrm rot="5400000">
            <a:off x="7261323" y="1333788"/>
            <a:ext cx="5702902" cy="416964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1B2AAAE-0065-F2AA-3B32-04C61AC55F84}"/>
              </a:ext>
            </a:extLst>
          </p:cNvPr>
          <p:cNvSpPr txBox="1"/>
          <p:nvPr/>
        </p:nvSpPr>
        <p:spPr>
          <a:xfrm>
            <a:off x="9946870" y="120357"/>
            <a:ext cx="1438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Density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2A6D3C4-E49F-14F8-B562-7994E86CEA93}"/>
              </a:ext>
            </a:extLst>
          </p:cNvPr>
          <p:cNvSpPr txBox="1"/>
          <p:nvPr/>
        </p:nvSpPr>
        <p:spPr>
          <a:xfrm>
            <a:off x="8132122" y="351456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93EDF35-9C64-53C2-0FBB-B9DD1A037713}"/>
              </a:ext>
            </a:extLst>
          </p:cNvPr>
          <p:cNvSpPr txBox="1"/>
          <p:nvPr/>
        </p:nvSpPr>
        <p:spPr>
          <a:xfrm>
            <a:off x="9169436" y="339881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0.5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2BC89CF-08C1-C184-BE8F-33E66AAE2210}"/>
              </a:ext>
            </a:extLst>
          </p:cNvPr>
          <p:cNvSpPr txBox="1"/>
          <p:nvPr/>
        </p:nvSpPr>
        <p:spPr>
          <a:xfrm>
            <a:off x="10294111" y="364957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69F84E3-DAD4-D3A5-00CD-2BA7A0660B17}"/>
              </a:ext>
            </a:extLst>
          </p:cNvPr>
          <p:cNvSpPr txBox="1"/>
          <p:nvPr/>
        </p:nvSpPr>
        <p:spPr>
          <a:xfrm>
            <a:off x="11289853" y="351456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1.5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E651C23-EBB6-A5D9-073B-4DFE48C2B38B}"/>
              </a:ext>
            </a:extLst>
          </p:cNvPr>
          <p:cNvSpPr txBox="1"/>
          <p:nvPr/>
        </p:nvSpPr>
        <p:spPr>
          <a:xfrm>
            <a:off x="7761732" y="809835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73CEB2-7B6C-8431-713F-77DAAE4CADBB}"/>
              </a:ext>
            </a:extLst>
          </p:cNvPr>
          <p:cNvSpPr txBox="1"/>
          <p:nvPr/>
        </p:nvSpPr>
        <p:spPr>
          <a:xfrm>
            <a:off x="7763661" y="1784037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40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B91F6D5-5791-29F0-7733-B8157C824C1C}"/>
              </a:ext>
            </a:extLst>
          </p:cNvPr>
          <p:cNvSpPr txBox="1"/>
          <p:nvPr/>
        </p:nvSpPr>
        <p:spPr>
          <a:xfrm>
            <a:off x="7750157" y="2795925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50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D198FBC-2C89-C52D-2293-EBA846A263A8}"/>
              </a:ext>
            </a:extLst>
          </p:cNvPr>
          <p:cNvSpPr txBox="1"/>
          <p:nvPr/>
        </p:nvSpPr>
        <p:spPr>
          <a:xfrm>
            <a:off x="7747444" y="3790203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60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245CEB9-96C2-5DB3-37EF-25A1B69D9635}"/>
              </a:ext>
            </a:extLst>
          </p:cNvPr>
          <p:cNvSpPr txBox="1"/>
          <p:nvPr/>
        </p:nvSpPr>
        <p:spPr>
          <a:xfrm>
            <a:off x="7735867" y="4782015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70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99B6570-73FE-86B7-6B49-95E3005851B8}"/>
              </a:ext>
            </a:extLst>
          </p:cNvPr>
          <p:cNvSpPr txBox="1"/>
          <p:nvPr/>
        </p:nvSpPr>
        <p:spPr>
          <a:xfrm>
            <a:off x="7730441" y="5777584"/>
            <a:ext cx="69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80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9D4F94-7DD7-9795-5DB8-C9FADC235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7" r="38474" b="7789"/>
          <a:stretch/>
        </p:blipFill>
        <p:spPr>
          <a:xfrm rot="5400000">
            <a:off x="7291374" y="1644164"/>
            <a:ext cx="5647102" cy="39656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97D29AD-8336-99E1-9694-4D8E55AD8D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60" t="35680" r="30358" b="41753"/>
          <a:stretch/>
        </p:blipFill>
        <p:spPr>
          <a:xfrm>
            <a:off x="43576" y="60813"/>
            <a:ext cx="2623159" cy="122266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8738140-A9B8-8183-78C2-E2743A556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05" t="34372" r="28451" b="42684"/>
          <a:stretch/>
        </p:blipFill>
        <p:spPr>
          <a:xfrm>
            <a:off x="2666735" y="60813"/>
            <a:ext cx="2538622" cy="12226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E0B1CB-C165-714D-4C90-6112CF9818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444" t="32550" r="29909" b="42684"/>
          <a:stretch/>
        </p:blipFill>
        <p:spPr>
          <a:xfrm>
            <a:off x="0" y="1370901"/>
            <a:ext cx="2666735" cy="13142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934BBB-B0F7-8D60-2947-535A1D8ED2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054" t="36413" r="28958" b="42684"/>
          <a:stretch/>
        </p:blipFill>
        <p:spPr>
          <a:xfrm>
            <a:off x="5229811" y="67685"/>
            <a:ext cx="2538621" cy="12089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D33C57-D7D3-38D6-CB0B-F94EE88E6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049" t="36303" r="29962" b="43241"/>
          <a:stretch/>
        </p:blipFill>
        <p:spPr>
          <a:xfrm>
            <a:off x="2582984" y="1503942"/>
            <a:ext cx="2538622" cy="11926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F46144-11B5-CF2D-55F3-0DA9182F55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317" t="34300" r="33283" b="43540"/>
          <a:stretch/>
        </p:blipFill>
        <p:spPr>
          <a:xfrm>
            <a:off x="4962598" y="2686255"/>
            <a:ext cx="2538622" cy="12541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CF33555-DEFA-8B05-A596-714BED61E12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703" t="35029" r="26456" b="40658"/>
          <a:stretch/>
        </p:blipFill>
        <p:spPr>
          <a:xfrm>
            <a:off x="5142527" y="1370901"/>
            <a:ext cx="2607630" cy="130461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01E2C3F-4A6E-D1A3-AFE1-97C50877859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368" t="32589" r="28644" b="43849"/>
          <a:stretch/>
        </p:blipFill>
        <p:spPr>
          <a:xfrm>
            <a:off x="23547" y="4222619"/>
            <a:ext cx="2433903" cy="13161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465C02-7019-D811-8396-2A9D265909A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675" t="32921" r="28337" b="40418"/>
          <a:stretch/>
        </p:blipFill>
        <p:spPr>
          <a:xfrm>
            <a:off x="0" y="2792609"/>
            <a:ext cx="2582984" cy="13162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7182DCA-357D-13EB-F610-CCCDC288E4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5782" t="32936" r="29350" b="42238"/>
          <a:stretch/>
        </p:blipFill>
        <p:spPr>
          <a:xfrm>
            <a:off x="4960041" y="3951181"/>
            <a:ext cx="2661595" cy="145768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CEFFCCC-D03F-226B-3B37-35D8B9CD84C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6702" t="32413" r="28309" b="41458"/>
          <a:stretch/>
        </p:blipFill>
        <p:spPr>
          <a:xfrm>
            <a:off x="2583697" y="2721487"/>
            <a:ext cx="2224630" cy="128991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8752AF-02EC-E634-9794-B438DE739B6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357" t="33059" r="28655" b="43685"/>
          <a:stretch/>
        </p:blipFill>
        <p:spPr>
          <a:xfrm>
            <a:off x="2400604" y="4164979"/>
            <a:ext cx="2407723" cy="125418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B375B0D-2076-EDA1-CF83-7E01A482C7B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5762" t="32992" r="30615" b="42655"/>
          <a:stretch/>
        </p:blipFill>
        <p:spPr>
          <a:xfrm>
            <a:off x="2512826" y="5482048"/>
            <a:ext cx="2295501" cy="131619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908AFD-123E-585F-6E85-E01DDC4A66C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6728" t="34092" r="26751" b="42656"/>
          <a:stretch/>
        </p:blipFill>
        <p:spPr>
          <a:xfrm>
            <a:off x="31904" y="5649218"/>
            <a:ext cx="2433903" cy="11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0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9DFD6C5-C6D6-A4A9-98DA-59147D52B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" b="3043"/>
          <a:stretch/>
        </p:blipFill>
        <p:spPr>
          <a:xfrm>
            <a:off x="2122414" y="219070"/>
            <a:ext cx="8421857" cy="623131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37C09E-8FE9-6870-16CB-7BD8C84EDA46}"/>
              </a:ext>
            </a:extLst>
          </p:cNvPr>
          <p:cNvSpPr txBox="1"/>
          <p:nvPr/>
        </p:nvSpPr>
        <p:spPr>
          <a:xfrm>
            <a:off x="10546080" y="659681"/>
            <a:ext cx="140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MAT</a:t>
            </a:r>
          </a:p>
          <a:p>
            <a:r>
              <a:rPr lang="fr-FR" dirty="0">
                <a:solidFill>
                  <a:srgbClr val="0070C0"/>
                </a:solidFill>
              </a:rPr>
              <a:t>WA-PLS</a:t>
            </a:r>
          </a:p>
          <a:p>
            <a:r>
              <a:rPr lang="fr-FR" dirty="0">
                <a:solidFill>
                  <a:srgbClr val="00B050"/>
                </a:solidFill>
              </a:rPr>
              <a:t>CREST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F5E209-AE1B-869E-4911-C2C0A944E439}"/>
              </a:ext>
            </a:extLst>
          </p:cNvPr>
          <p:cNvSpPr txBox="1"/>
          <p:nvPr/>
        </p:nvSpPr>
        <p:spPr>
          <a:xfrm>
            <a:off x="10698480" y="188339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TANN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61352CD-BFB6-06E9-5E05-3382F234EA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21437F-7ACF-64F9-331D-23D42115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02" b="77268"/>
          <a:stretch/>
        </p:blipFill>
        <p:spPr>
          <a:xfrm>
            <a:off x="2026763" y="6436072"/>
            <a:ext cx="8519316" cy="1295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F4CC17-BE0E-A89A-EB3B-EAAF786FDA39}"/>
              </a:ext>
            </a:extLst>
          </p:cNvPr>
          <p:cNvSpPr/>
          <p:nvPr/>
        </p:nvSpPr>
        <p:spPr>
          <a:xfrm>
            <a:off x="2545237" y="1592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29081-EFE2-3C4B-2570-5D50E355AF76}"/>
              </a:ext>
            </a:extLst>
          </p:cNvPr>
          <p:cNvSpPr/>
          <p:nvPr/>
        </p:nvSpPr>
        <p:spPr>
          <a:xfrm>
            <a:off x="2545237" y="3177792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97DE4B-DC87-784A-E353-C9674A855381}"/>
              </a:ext>
            </a:extLst>
          </p:cNvPr>
          <p:cNvSpPr/>
          <p:nvPr/>
        </p:nvSpPr>
        <p:spPr>
          <a:xfrm>
            <a:off x="2545237" y="4789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306E63E-F47E-DB1B-5B38-9CB9D1AFBD9C}"/>
              </a:ext>
            </a:extLst>
          </p:cNvPr>
          <p:cNvCxnSpPr>
            <a:cxnSpLocks/>
          </p:cNvCxnSpPr>
          <p:nvPr/>
        </p:nvCxnSpPr>
        <p:spPr>
          <a:xfrm>
            <a:off x="5175315" y="219070"/>
            <a:ext cx="0" cy="623131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1917C5A3-CC6E-911E-AE76-2A7BA31E7A07}"/>
              </a:ext>
            </a:extLst>
          </p:cNvPr>
          <p:cNvSpPr txBox="1"/>
          <p:nvPr/>
        </p:nvSpPr>
        <p:spPr>
          <a:xfrm>
            <a:off x="107731" y="96006"/>
            <a:ext cx="1828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</a:t>
            </a:r>
            <a:r>
              <a:rPr lang="fr-FR" dirty="0" err="1"/>
              <a:t>Cyperaceae</a:t>
            </a:r>
            <a:r>
              <a:rPr lang="fr-FR" dirty="0"/>
              <a:t> </a:t>
            </a:r>
          </a:p>
          <a:p>
            <a:r>
              <a:rPr lang="fr-FR" dirty="0"/>
              <a:t>WAPLS non </a:t>
            </a:r>
            <a:r>
              <a:rPr lang="fr-FR" dirty="0" err="1"/>
              <a:t>biomisé</a:t>
            </a:r>
            <a:r>
              <a:rPr lang="fr-FR" dirty="0"/>
              <a:t> </a:t>
            </a:r>
          </a:p>
          <a:p>
            <a:r>
              <a:rPr lang="fr-FR" dirty="0"/>
              <a:t>MAT et CREST calibration locale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B2CD21-CE66-0C6A-56E2-4D07A68CC8F1}"/>
              </a:ext>
            </a:extLst>
          </p:cNvPr>
          <p:cNvSpPr/>
          <p:nvPr/>
        </p:nvSpPr>
        <p:spPr>
          <a:xfrm>
            <a:off x="2535810" y="6510268"/>
            <a:ext cx="7758260" cy="28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3D2A052-916E-A454-60FD-F9F60040AD0A}"/>
              </a:ext>
            </a:extLst>
          </p:cNvPr>
          <p:cNvSpPr txBox="1"/>
          <p:nvPr/>
        </p:nvSpPr>
        <p:spPr>
          <a:xfrm>
            <a:off x="2498102" y="6461782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EEDE4F-8E8C-00FB-D764-A6932D446E92}"/>
              </a:ext>
            </a:extLst>
          </p:cNvPr>
          <p:cNvSpPr txBox="1"/>
          <p:nvPr/>
        </p:nvSpPr>
        <p:spPr>
          <a:xfrm>
            <a:off x="4988349" y="648060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A5E7250-3649-AE3B-D245-F6A9D6997FD5}"/>
              </a:ext>
            </a:extLst>
          </p:cNvPr>
          <p:cNvSpPr txBox="1"/>
          <p:nvPr/>
        </p:nvSpPr>
        <p:spPr>
          <a:xfrm>
            <a:off x="7451886" y="6508298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4A451AA-9D0A-70DA-0EE3-220D37AAF895}"/>
              </a:ext>
            </a:extLst>
          </p:cNvPr>
          <p:cNvSpPr txBox="1"/>
          <p:nvPr/>
        </p:nvSpPr>
        <p:spPr>
          <a:xfrm>
            <a:off x="9969000" y="6508298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BA6B238-CA90-4D3C-710C-7CC823F983AB}"/>
              </a:ext>
            </a:extLst>
          </p:cNvPr>
          <p:cNvSpPr txBox="1"/>
          <p:nvPr/>
        </p:nvSpPr>
        <p:spPr>
          <a:xfrm>
            <a:off x="5924267" y="6558680"/>
            <a:ext cx="150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562B07-C2A7-D2FC-39BB-E0F31415C6E5}"/>
              </a:ext>
            </a:extLst>
          </p:cNvPr>
          <p:cNvSpPr/>
          <p:nvPr/>
        </p:nvSpPr>
        <p:spPr>
          <a:xfrm>
            <a:off x="2107540" y="474133"/>
            <a:ext cx="110727" cy="96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C5C4BD-68B8-A96E-10BE-FD55A4E9DBAF}"/>
              </a:ext>
            </a:extLst>
          </p:cNvPr>
          <p:cNvSpPr/>
          <p:nvPr/>
        </p:nvSpPr>
        <p:spPr>
          <a:xfrm>
            <a:off x="2105196" y="1916572"/>
            <a:ext cx="110727" cy="1100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D9C280-BE36-9E41-1D0A-04DCE482049A}"/>
              </a:ext>
            </a:extLst>
          </p:cNvPr>
          <p:cNvSpPr/>
          <p:nvPr/>
        </p:nvSpPr>
        <p:spPr>
          <a:xfrm>
            <a:off x="2067396" y="3315046"/>
            <a:ext cx="156960" cy="1495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B916F1-4EAE-8F2F-B400-F6E805B2ED1D}"/>
              </a:ext>
            </a:extLst>
          </p:cNvPr>
          <p:cNvSpPr/>
          <p:nvPr/>
        </p:nvSpPr>
        <p:spPr>
          <a:xfrm>
            <a:off x="2051377" y="4842329"/>
            <a:ext cx="156960" cy="1495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6A8AF71-43C7-DA2D-DE0F-7024632E8C90}"/>
              </a:ext>
            </a:extLst>
          </p:cNvPr>
          <p:cNvSpPr txBox="1"/>
          <p:nvPr/>
        </p:nvSpPr>
        <p:spPr>
          <a:xfrm>
            <a:off x="1968205" y="447351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C3A148E-7CBF-B803-5745-805E42256569}"/>
              </a:ext>
            </a:extLst>
          </p:cNvPr>
          <p:cNvSpPr txBox="1"/>
          <p:nvPr/>
        </p:nvSpPr>
        <p:spPr>
          <a:xfrm>
            <a:off x="2027198" y="78423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5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8950FDB-C7B7-9CDD-D7AF-A89BFCFC0151}"/>
              </a:ext>
            </a:extLst>
          </p:cNvPr>
          <p:cNvSpPr txBox="1"/>
          <p:nvPr/>
        </p:nvSpPr>
        <p:spPr>
          <a:xfrm>
            <a:off x="2028087" y="113325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3993F73-D0CE-728D-B530-C58BE4981E08}"/>
              </a:ext>
            </a:extLst>
          </p:cNvPr>
          <p:cNvSpPr txBox="1"/>
          <p:nvPr/>
        </p:nvSpPr>
        <p:spPr>
          <a:xfrm>
            <a:off x="1968205" y="1995881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D0740AB-43F6-B662-42B8-5C779EA4475F}"/>
              </a:ext>
            </a:extLst>
          </p:cNvPr>
          <p:cNvSpPr txBox="1"/>
          <p:nvPr/>
        </p:nvSpPr>
        <p:spPr>
          <a:xfrm>
            <a:off x="2027198" y="233276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E3523F7-D285-6229-A136-0210AE641648}"/>
              </a:ext>
            </a:extLst>
          </p:cNvPr>
          <p:cNvSpPr txBox="1"/>
          <p:nvPr/>
        </p:nvSpPr>
        <p:spPr>
          <a:xfrm>
            <a:off x="2028087" y="268178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309ABE7-FCA9-0DEB-D17E-E642A6A50C85}"/>
              </a:ext>
            </a:extLst>
          </p:cNvPr>
          <p:cNvSpPr txBox="1"/>
          <p:nvPr/>
        </p:nvSpPr>
        <p:spPr>
          <a:xfrm>
            <a:off x="1958102" y="525286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59571C1-B096-C0E5-DE82-24AAA71C0F99}"/>
              </a:ext>
            </a:extLst>
          </p:cNvPr>
          <p:cNvSpPr txBox="1"/>
          <p:nvPr/>
        </p:nvSpPr>
        <p:spPr>
          <a:xfrm>
            <a:off x="2043990" y="5634567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5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E7F29A9-5DA5-1A21-C5E6-AEE481B2CBD4}"/>
              </a:ext>
            </a:extLst>
          </p:cNvPr>
          <p:cNvSpPr txBox="1"/>
          <p:nvPr/>
        </p:nvSpPr>
        <p:spPr>
          <a:xfrm>
            <a:off x="2044879" y="6037374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B80F7A2-60FE-C254-5746-01D40F37A95C}"/>
              </a:ext>
            </a:extLst>
          </p:cNvPr>
          <p:cNvSpPr txBox="1"/>
          <p:nvPr/>
        </p:nvSpPr>
        <p:spPr>
          <a:xfrm>
            <a:off x="1945021" y="375776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4FCE79B-0860-29F0-3253-64B0378576E7}"/>
              </a:ext>
            </a:extLst>
          </p:cNvPr>
          <p:cNvSpPr txBox="1"/>
          <p:nvPr/>
        </p:nvSpPr>
        <p:spPr>
          <a:xfrm>
            <a:off x="2012481" y="4086175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A7689D-C8B5-3458-CF0D-FD3CAF311C39}"/>
              </a:ext>
            </a:extLst>
          </p:cNvPr>
          <p:cNvSpPr txBox="1"/>
          <p:nvPr/>
        </p:nvSpPr>
        <p:spPr>
          <a:xfrm>
            <a:off x="2004903" y="4418258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D917195-32DE-236E-0FDC-AE34B33AE836}"/>
              </a:ext>
            </a:extLst>
          </p:cNvPr>
          <p:cNvSpPr txBox="1"/>
          <p:nvPr/>
        </p:nvSpPr>
        <p:spPr>
          <a:xfrm>
            <a:off x="1945021" y="341841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46C0E9-8EF8-2A02-2089-EEC74E72354C}"/>
              </a:ext>
            </a:extLst>
          </p:cNvPr>
          <p:cNvSpPr/>
          <p:nvPr/>
        </p:nvSpPr>
        <p:spPr>
          <a:xfrm>
            <a:off x="5701563" y="447350"/>
            <a:ext cx="2581826" cy="1085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577743-B8CD-DE5F-1D60-E2D08253572F}"/>
              </a:ext>
            </a:extLst>
          </p:cNvPr>
          <p:cNvSpPr/>
          <p:nvPr/>
        </p:nvSpPr>
        <p:spPr>
          <a:xfrm>
            <a:off x="5701563" y="3655266"/>
            <a:ext cx="2146973" cy="1085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69AE0E0-DA63-2A81-DC8A-D63CEDFAD38D}"/>
              </a:ext>
            </a:extLst>
          </p:cNvPr>
          <p:cNvSpPr txBox="1"/>
          <p:nvPr/>
        </p:nvSpPr>
        <p:spPr>
          <a:xfrm rot="16200000">
            <a:off x="838753" y="2771922"/>
            <a:ext cx="181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TANN (°C)</a:t>
            </a:r>
          </a:p>
        </p:txBody>
      </p:sp>
    </p:spTree>
    <p:extLst>
      <p:ext uri="{BB962C8B-B14F-4D97-AF65-F5344CB8AC3E}">
        <p14:creationId xmlns:p14="http://schemas.microsoft.com/office/powerpoint/2010/main" val="16976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F34A9D-2E4A-1C37-BF15-BDAA8364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36" y="219070"/>
            <a:ext cx="8519316" cy="64198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37C09E-8FE9-6870-16CB-7BD8C84EDA46}"/>
              </a:ext>
            </a:extLst>
          </p:cNvPr>
          <p:cNvSpPr txBox="1"/>
          <p:nvPr/>
        </p:nvSpPr>
        <p:spPr>
          <a:xfrm>
            <a:off x="10546080" y="659681"/>
            <a:ext cx="140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MAT</a:t>
            </a:r>
          </a:p>
          <a:p>
            <a:r>
              <a:rPr lang="fr-FR" dirty="0">
                <a:solidFill>
                  <a:srgbClr val="0070C0"/>
                </a:solidFill>
              </a:rPr>
              <a:t>WA-PLS</a:t>
            </a:r>
          </a:p>
          <a:p>
            <a:r>
              <a:rPr lang="fr-FR" dirty="0">
                <a:solidFill>
                  <a:srgbClr val="00B050"/>
                </a:solidFill>
              </a:rPr>
              <a:t>CREST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F5E209-AE1B-869E-4911-C2C0A944E439}"/>
              </a:ext>
            </a:extLst>
          </p:cNvPr>
          <p:cNvSpPr txBox="1"/>
          <p:nvPr/>
        </p:nvSpPr>
        <p:spPr>
          <a:xfrm>
            <a:off x="10698480" y="188339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PANN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61352CD-BFB6-06E9-5E05-3382F234EA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21437F-7ACF-64F9-331D-23D42115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02" b="74752"/>
          <a:stretch/>
        </p:blipFill>
        <p:spPr>
          <a:xfrm>
            <a:off x="2026764" y="6419654"/>
            <a:ext cx="8519316" cy="2901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F4CC17-BE0E-A89A-EB3B-EAAF786FDA39}"/>
              </a:ext>
            </a:extLst>
          </p:cNvPr>
          <p:cNvSpPr/>
          <p:nvPr/>
        </p:nvSpPr>
        <p:spPr>
          <a:xfrm>
            <a:off x="2545237" y="1592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29081-EFE2-3C4B-2570-5D50E355AF76}"/>
              </a:ext>
            </a:extLst>
          </p:cNvPr>
          <p:cNvSpPr/>
          <p:nvPr/>
        </p:nvSpPr>
        <p:spPr>
          <a:xfrm>
            <a:off x="2545237" y="3177792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97DE4B-DC87-784A-E353-C9674A855381}"/>
              </a:ext>
            </a:extLst>
          </p:cNvPr>
          <p:cNvSpPr/>
          <p:nvPr/>
        </p:nvSpPr>
        <p:spPr>
          <a:xfrm>
            <a:off x="2545237" y="4789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306E63E-F47E-DB1B-5B38-9CB9D1AFBD9C}"/>
              </a:ext>
            </a:extLst>
          </p:cNvPr>
          <p:cNvCxnSpPr>
            <a:cxnSpLocks/>
          </p:cNvCxnSpPr>
          <p:nvPr/>
        </p:nvCxnSpPr>
        <p:spPr>
          <a:xfrm>
            <a:off x="5175315" y="219070"/>
            <a:ext cx="0" cy="623131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1917C5A3-CC6E-911E-AE76-2A7BA31E7A07}"/>
              </a:ext>
            </a:extLst>
          </p:cNvPr>
          <p:cNvSpPr txBox="1"/>
          <p:nvPr/>
        </p:nvSpPr>
        <p:spPr>
          <a:xfrm>
            <a:off x="107731" y="96006"/>
            <a:ext cx="1828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</a:t>
            </a:r>
            <a:r>
              <a:rPr lang="fr-FR" dirty="0" err="1"/>
              <a:t>Cyperaceae</a:t>
            </a:r>
            <a:r>
              <a:rPr lang="fr-FR" dirty="0"/>
              <a:t> </a:t>
            </a:r>
          </a:p>
          <a:p>
            <a:r>
              <a:rPr lang="fr-FR" dirty="0"/>
              <a:t>WAPLS non </a:t>
            </a:r>
            <a:r>
              <a:rPr lang="fr-FR" dirty="0" err="1"/>
              <a:t>biomisé</a:t>
            </a:r>
            <a:r>
              <a:rPr lang="fr-FR" dirty="0"/>
              <a:t> </a:t>
            </a:r>
          </a:p>
          <a:p>
            <a:r>
              <a:rPr lang="fr-FR" dirty="0"/>
              <a:t>MAT et CREST calibration locale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A62F9-BC8D-B913-A23E-4F01A9860AAD}"/>
              </a:ext>
            </a:extLst>
          </p:cNvPr>
          <p:cNvSpPr/>
          <p:nvPr/>
        </p:nvSpPr>
        <p:spPr>
          <a:xfrm>
            <a:off x="2535810" y="6510268"/>
            <a:ext cx="7758260" cy="28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B757B2-96DF-3C8C-EEA6-013DC8B91671}"/>
              </a:ext>
            </a:extLst>
          </p:cNvPr>
          <p:cNvSpPr txBox="1"/>
          <p:nvPr/>
        </p:nvSpPr>
        <p:spPr>
          <a:xfrm>
            <a:off x="2498102" y="6461782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ABA497-42F5-10DB-3E1E-2A8CB00B4CB8}"/>
              </a:ext>
            </a:extLst>
          </p:cNvPr>
          <p:cNvSpPr txBox="1"/>
          <p:nvPr/>
        </p:nvSpPr>
        <p:spPr>
          <a:xfrm>
            <a:off x="4988349" y="648060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9A6D5A-08D4-C364-531C-4AA53A640FF3}"/>
              </a:ext>
            </a:extLst>
          </p:cNvPr>
          <p:cNvSpPr txBox="1"/>
          <p:nvPr/>
        </p:nvSpPr>
        <p:spPr>
          <a:xfrm>
            <a:off x="7451886" y="6508298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4EB908-1A78-9D3C-3A52-4CE2787FF085}"/>
              </a:ext>
            </a:extLst>
          </p:cNvPr>
          <p:cNvSpPr txBox="1"/>
          <p:nvPr/>
        </p:nvSpPr>
        <p:spPr>
          <a:xfrm>
            <a:off x="9969000" y="6508298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3EEDE4-9724-0A0F-D2C8-6E4784F5DE7D}"/>
              </a:ext>
            </a:extLst>
          </p:cNvPr>
          <p:cNvSpPr txBox="1"/>
          <p:nvPr/>
        </p:nvSpPr>
        <p:spPr>
          <a:xfrm>
            <a:off x="5924267" y="6558680"/>
            <a:ext cx="150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AD1CE7-568D-8964-3B4C-F60EF6113A54}"/>
              </a:ext>
            </a:extLst>
          </p:cNvPr>
          <p:cNvSpPr/>
          <p:nvPr/>
        </p:nvSpPr>
        <p:spPr>
          <a:xfrm>
            <a:off x="2535810" y="6514621"/>
            <a:ext cx="7758260" cy="28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EE9493C-5902-3CEB-5472-0E50FB510E5E}"/>
              </a:ext>
            </a:extLst>
          </p:cNvPr>
          <p:cNvSpPr txBox="1"/>
          <p:nvPr/>
        </p:nvSpPr>
        <p:spPr>
          <a:xfrm>
            <a:off x="2498102" y="6466135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F0C7402-C4A7-55B4-7AF8-C48CCD0B708A}"/>
              </a:ext>
            </a:extLst>
          </p:cNvPr>
          <p:cNvSpPr txBox="1"/>
          <p:nvPr/>
        </p:nvSpPr>
        <p:spPr>
          <a:xfrm>
            <a:off x="4988349" y="6484956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D4EF5C7-FC16-AB76-49FA-A9331240A8CA}"/>
              </a:ext>
            </a:extLst>
          </p:cNvPr>
          <p:cNvSpPr txBox="1"/>
          <p:nvPr/>
        </p:nvSpPr>
        <p:spPr>
          <a:xfrm>
            <a:off x="7451886" y="6512651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63A158-5AB3-BFD2-745B-92AF23E1B110}"/>
              </a:ext>
            </a:extLst>
          </p:cNvPr>
          <p:cNvSpPr txBox="1"/>
          <p:nvPr/>
        </p:nvSpPr>
        <p:spPr>
          <a:xfrm>
            <a:off x="9969000" y="6512651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412C8C-6195-4D6B-52B6-A3DAD9731EFC}"/>
              </a:ext>
            </a:extLst>
          </p:cNvPr>
          <p:cNvSpPr txBox="1"/>
          <p:nvPr/>
        </p:nvSpPr>
        <p:spPr>
          <a:xfrm>
            <a:off x="5924267" y="6563033"/>
            <a:ext cx="150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81D193-01B9-E409-A356-37778A6849A4}"/>
              </a:ext>
            </a:extLst>
          </p:cNvPr>
          <p:cNvSpPr/>
          <p:nvPr/>
        </p:nvSpPr>
        <p:spPr>
          <a:xfrm>
            <a:off x="5748327" y="409877"/>
            <a:ext cx="2443172" cy="991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69053A-3822-A543-4274-FD3273D32968}"/>
              </a:ext>
            </a:extLst>
          </p:cNvPr>
          <p:cNvSpPr/>
          <p:nvPr/>
        </p:nvSpPr>
        <p:spPr>
          <a:xfrm>
            <a:off x="1936397" y="188339"/>
            <a:ext cx="278902" cy="1403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7CAA356-B887-8AB7-B3FF-257C426E42DD}"/>
              </a:ext>
            </a:extLst>
          </p:cNvPr>
          <p:cNvSpPr txBox="1"/>
          <p:nvPr/>
        </p:nvSpPr>
        <p:spPr>
          <a:xfrm>
            <a:off x="1958395" y="338231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AB7AD84-1274-F9BA-BDB7-A6CBEE86D0C4}"/>
              </a:ext>
            </a:extLst>
          </p:cNvPr>
          <p:cNvSpPr txBox="1"/>
          <p:nvPr/>
        </p:nvSpPr>
        <p:spPr>
          <a:xfrm>
            <a:off x="1913111" y="4559892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-20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832A154-1D13-26D6-0560-27D77128D854}"/>
              </a:ext>
            </a:extLst>
          </p:cNvPr>
          <p:cNvSpPr txBox="1"/>
          <p:nvPr/>
        </p:nvSpPr>
        <p:spPr>
          <a:xfrm>
            <a:off x="2026764" y="4085625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BAD2BF-99C8-D2E9-DCDF-F5063C5229A2}"/>
              </a:ext>
            </a:extLst>
          </p:cNvPr>
          <p:cNvSpPr/>
          <p:nvPr/>
        </p:nvSpPr>
        <p:spPr>
          <a:xfrm>
            <a:off x="1931965" y="1800874"/>
            <a:ext cx="278902" cy="1403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E5801B-ADC9-E2DA-9961-17595CEB5F55}"/>
              </a:ext>
            </a:extLst>
          </p:cNvPr>
          <p:cNvSpPr/>
          <p:nvPr/>
        </p:nvSpPr>
        <p:spPr>
          <a:xfrm>
            <a:off x="1939357" y="3391620"/>
            <a:ext cx="278902" cy="1403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E3EA94C-FA83-B2F9-8DE8-1DA7FD0C06F1}"/>
              </a:ext>
            </a:extLst>
          </p:cNvPr>
          <p:cNvSpPr txBox="1"/>
          <p:nvPr/>
        </p:nvSpPr>
        <p:spPr>
          <a:xfrm>
            <a:off x="1931965" y="160986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1.5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16D5DEC-AC42-424D-0CF7-336C0038A27B}"/>
              </a:ext>
            </a:extLst>
          </p:cNvPr>
          <p:cNvSpPr txBox="1"/>
          <p:nvPr/>
        </p:nvSpPr>
        <p:spPr>
          <a:xfrm>
            <a:off x="2018725" y="63222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A6E5FE1-F931-00F9-C64B-710A009F9CD1}"/>
              </a:ext>
            </a:extLst>
          </p:cNvPr>
          <p:cNvSpPr txBox="1"/>
          <p:nvPr/>
        </p:nvSpPr>
        <p:spPr>
          <a:xfrm>
            <a:off x="1925326" y="1104428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0.5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B3E73B7-63EE-1A01-EF1C-0466578A44DF}"/>
              </a:ext>
            </a:extLst>
          </p:cNvPr>
          <p:cNvSpPr txBox="1"/>
          <p:nvPr/>
        </p:nvSpPr>
        <p:spPr>
          <a:xfrm>
            <a:off x="1913366" y="1955057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1.5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943BBD6-AFCD-1CB1-C050-5D6C5FC3ABC8}"/>
              </a:ext>
            </a:extLst>
          </p:cNvPr>
          <p:cNvSpPr txBox="1"/>
          <p:nvPr/>
        </p:nvSpPr>
        <p:spPr>
          <a:xfrm>
            <a:off x="2007082" y="2369904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0B8C897-F71A-6EC7-2F15-F058BA74186B}"/>
              </a:ext>
            </a:extLst>
          </p:cNvPr>
          <p:cNvSpPr txBox="1"/>
          <p:nvPr/>
        </p:nvSpPr>
        <p:spPr>
          <a:xfrm>
            <a:off x="1913111" y="2795954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0.5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820B599-225B-8CD1-1D9D-0CAFCD7C957E}"/>
              </a:ext>
            </a:extLst>
          </p:cNvPr>
          <p:cNvSpPr txBox="1"/>
          <p:nvPr/>
        </p:nvSpPr>
        <p:spPr>
          <a:xfrm>
            <a:off x="1920322" y="3547294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1.5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D263C60-EA0E-5E7A-BD94-87DDB64AC328}"/>
              </a:ext>
            </a:extLst>
          </p:cNvPr>
          <p:cNvSpPr txBox="1"/>
          <p:nvPr/>
        </p:nvSpPr>
        <p:spPr>
          <a:xfrm>
            <a:off x="2035363" y="3952539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F83C808-02C6-EB25-4344-ABDA69CFD6B1}"/>
              </a:ext>
            </a:extLst>
          </p:cNvPr>
          <p:cNvSpPr txBox="1"/>
          <p:nvPr/>
        </p:nvSpPr>
        <p:spPr>
          <a:xfrm>
            <a:off x="1904512" y="4330982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0.5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2049BA-40F4-ED27-9BC2-B2BA6B0F39E1}"/>
              </a:ext>
            </a:extLst>
          </p:cNvPr>
          <p:cNvSpPr/>
          <p:nvPr/>
        </p:nvSpPr>
        <p:spPr>
          <a:xfrm>
            <a:off x="1857378" y="4905653"/>
            <a:ext cx="349089" cy="1621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6C17EB2-791B-B235-F515-303017DA5346}"/>
              </a:ext>
            </a:extLst>
          </p:cNvPr>
          <p:cNvSpPr txBox="1"/>
          <p:nvPr/>
        </p:nvSpPr>
        <p:spPr>
          <a:xfrm>
            <a:off x="2045740" y="5285525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0A6F440-DE56-9A97-2026-5115DC275BC3}"/>
              </a:ext>
            </a:extLst>
          </p:cNvPr>
          <p:cNvSpPr txBox="1"/>
          <p:nvPr/>
        </p:nvSpPr>
        <p:spPr>
          <a:xfrm>
            <a:off x="1921711" y="5880339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0.5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0D5F19E-4DB5-CC9C-A7FD-A04B0E84A7BD}"/>
              </a:ext>
            </a:extLst>
          </p:cNvPr>
          <p:cNvSpPr txBox="1"/>
          <p:nvPr/>
        </p:nvSpPr>
        <p:spPr>
          <a:xfrm rot="16200000">
            <a:off x="830818" y="2938957"/>
            <a:ext cx="181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PANN (m)</a:t>
            </a:r>
          </a:p>
        </p:txBody>
      </p:sp>
    </p:spTree>
    <p:extLst>
      <p:ext uri="{BB962C8B-B14F-4D97-AF65-F5344CB8AC3E}">
        <p14:creationId xmlns:p14="http://schemas.microsoft.com/office/powerpoint/2010/main" val="40880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E830CF9-B262-4C10-B3B0-114BAB9A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315" y="228497"/>
            <a:ext cx="8519315" cy="63927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37C09E-8FE9-6870-16CB-7BD8C84EDA46}"/>
              </a:ext>
            </a:extLst>
          </p:cNvPr>
          <p:cNvSpPr txBox="1"/>
          <p:nvPr/>
        </p:nvSpPr>
        <p:spPr>
          <a:xfrm>
            <a:off x="10546080" y="659681"/>
            <a:ext cx="140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MAT</a:t>
            </a:r>
          </a:p>
          <a:p>
            <a:r>
              <a:rPr lang="fr-FR" dirty="0">
                <a:solidFill>
                  <a:srgbClr val="0070C0"/>
                </a:solidFill>
              </a:rPr>
              <a:t>WA-PLS</a:t>
            </a:r>
          </a:p>
          <a:p>
            <a:r>
              <a:rPr lang="fr-FR" dirty="0">
                <a:solidFill>
                  <a:srgbClr val="00B050"/>
                </a:solidFill>
              </a:rPr>
              <a:t>CREST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F5E209-AE1B-869E-4911-C2C0A944E439}"/>
              </a:ext>
            </a:extLst>
          </p:cNvPr>
          <p:cNvSpPr txBox="1"/>
          <p:nvPr/>
        </p:nvSpPr>
        <p:spPr>
          <a:xfrm>
            <a:off x="10698480" y="188339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MTCM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61352CD-BFB6-06E9-5E05-3382F234EA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21437F-7ACF-64F9-331D-23D42115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02" b="74752"/>
          <a:stretch/>
        </p:blipFill>
        <p:spPr>
          <a:xfrm>
            <a:off x="2026764" y="6419654"/>
            <a:ext cx="8519316" cy="2901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F4CC17-BE0E-A89A-EB3B-EAAF786FDA39}"/>
              </a:ext>
            </a:extLst>
          </p:cNvPr>
          <p:cNvSpPr/>
          <p:nvPr/>
        </p:nvSpPr>
        <p:spPr>
          <a:xfrm>
            <a:off x="2545237" y="1592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29081-EFE2-3C4B-2570-5D50E355AF76}"/>
              </a:ext>
            </a:extLst>
          </p:cNvPr>
          <p:cNvSpPr/>
          <p:nvPr/>
        </p:nvSpPr>
        <p:spPr>
          <a:xfrm>
            <a:off x="2545237" y="3177792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97DE4B-DC87-784A-E353-C9674A855381}"/>
              </a:ext>
            </a:extLst>
          </p:cNvPr>
          <p:cNvSpPr/>
          <p:nvPr/>
        </p:nvSpPr>
        <p:spPr>
          <a:xfrm>
            <a:off x="2545237" y="4789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306E63E-F47E-DB1B-5B38-9CB9D1AFBD9C}"/>
              </a:ext>
            </a:extLst>
          </p:cNvPr>
          <p:cNvCxnSpPr>
            <a:cxnSpLocks/>
          </p:cNvCxnSpPr>
          <p:nvPr/>
        </p:nvCxnSpPr>
        <p:spPr>
          <a:xfrm>
            <a:off x="5175315" y="219070"/>
            <a:ext cx="0" cy="623131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1917C5A3-CC6E-911E-AE76-2A7BA31E7A07}"/>
              </a:ext>
            </a:extLst>
          </p:cNvPr>
          <p:cNvSpPr txBox="1"/>
          <p:nvPr/>
        </p:nvSpPr>
        <p:spPr>
          <a:xfrm>
            <a:off x="107731" y="96006"/>
            <a:ext cx="1828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</a:t>
            </a:r>
            <a:r>
              <a:rPr lang="fr-FR" dirty="0" err="1"/>
              <a:t>Cyperaceae</a:t>
            </a:r>
            <a:r>
              <a:rPr lang="fr-FR" dirty="0"/>
              <a:t> </a:t>
            </a:r>
          </a:p>
          <a:p>
            <a:r>
              <a:rPr lang="fr-FR" dirty="0"/>
              <a:t>WAPLS non </a:t>
            </a:r>
            <a:r>
              <a:rPr lang="fr-FR" dirty="0" err="1"/>
              <a:t>biomisé</a:t>
            </a:r>
            <a:r>
              <a:rPr lang="fr-FR" dirty="0"/>
              <a:t> </a:t>
            </a:r>
          </a:p>
          <a:p>
            <a:r>
              <a:rPr lang="fr-FR" dirty="0"/>
              <a:t>MAT et CREST calibration locale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CE876-97D3-4FE8-E5CC-E23BB62AD7AF}"/>
              </a:ext>
            </a:extLst>
          </p:cNvPr>
          <p:cNvSpPr/>
          <p:nvPr/>
        </p:nvSpPr>
        <p:spPr>
          <a:xfrm>
            <a:off x="2535810" y="6489720"/>
            <a:ext cx="7758260" cy="28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20FAA5-65AC-8BA3-D5F0-20E40D94C2FA}"/>
              </a:ext>
            </a:extLst>
          </p:cNvPr>
          <p:cNvSpPr txBox="1"/>
          <p:nvPr/>
        </p:nvSpPr>
        <p:spPr>
          <a:xfrm>
            <a:off x="2498102" y="6441234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976798-7A44-7285-3822-9BD4181F73E6}"/>
              </a:ext>
            </a:extLst>
          </p:cNvPr>
          <p:cNvSpPr txBox="1"/>
          <p:nvPr/>
        </p:nvSpPr>
        <p:spPr>
          <a:xfrm>
            <a:off x="4988349" y="6460055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EB1EE7-9333-00F9-A4F6-677812D6F37F}"/>
              </a:ext>
            </a:extLst>
          </p:cNvPr>
          <p:cNvSpPr txBox="1"/>
          <p:nvPr/>
        </p:nvSpPr>
        <p:spPr>
          <a:xfrm>
            <a:off x="7451886" y="648775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9B4729-D635-A446-20FC-F56C7422C19C}"/>
              </a:ext>
            </a:extLst>
          </p:cNvPr>
          <p:cNvSpPr txBox="1"/>
          <p:nvPr/>
        </p:nvSpPr>
        <p:spPr>
          <a:xfrm>
            <a:off x="9969000" y="648775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0D8929-BA2F-A129-0C14-FD5A0E84F8F8}"/>
              </a:ext>
            </a:extLst>
          </p:cNvPr>
          <p:cNvSpPr txBox="1"/>
          <p:nvPr/>
        </p:nvSpPr>
        <p:spPr>
          <a:xfrm>
            <a:off x="5924267" y="6538132"/>
            <a:ext cx="150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46004-BB5C-427C-FDD2-95D4C9924064}"/>
              </a:ext>
            </a:extLst>
          </p:cNvPr>
          <p:cNvSpPr/>
          <p:nvPr/>
        </p:nvSpPr>
        <p:spPr>
          <a:xfrm>
            <a:off x="5725773" y="505459"/>
            <a:ext cx="2581826" cy="991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9AC60E-23F6-AC57-5EC9-E25696C78C56}"/>
              </a:ext>
            </a:extLst>
          </p:cNvPr>
          <p:cNvSpPr/>
          <p:nvPr/>
        </p:nvSpPr>
        <p:spPr>
          <a:xfrm>
            <a:off x="1918889" y="202892"/>
            <a:ext cx="288329" cy="1458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BBB20B-B5ED-8457-BDE4-9DA22EBBD431}"/>
              </a:ext>
            </a:extLst>
          </p:cNvPr>
          <p:cNvSpPr/>
          <p:nvPr/>
        </p:nvSpPr>
        <p:spPr>
          <a:xfrm>
            <a:off x="1926543" y="1739203"/>
            <a:ext cx="288329" cy="1458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F67670-9939-F486-BA84-8D05B3626E9A}"/>
              </a:ext>
            </a:extLst>
          </p:cNvPr>
          <p:cNvSpPr/>
          <p:nvPr/>
        </p:nvSpPr>
        <p:spPr>
          <a:xfrm>
            <a:off x="1926543" y="3350519"/>
            <a:ext cx="288329" cy="1458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1A8F13-C8FA-A9A4-79FB-6201C01187D7}"/>
              </a:ext>
            </a:extLst>
          </p:cNvPr>
          <p:cNvSpPr/>
          <p:nvPr/>
        </p:nvSpPr>
        <p:spPr>
          <a:xfrm>
            <a:off x="1926824" y="4976562"/>
            <a:ext cx="288329" cy="1458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1DB9089-3471-05A0-B92E-ADFA319A8DBA}"/>
              </a:ext>
            </a:extLst>
          </p:cNvPr>
          <p:cNvSpPr txBox="1"/>
          <p:nvPr/>
        </p:nvSpPr>
        <p:spPr>
          <a:xfrm>
            <a:off x="1962756" y="186815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93C2566-1902-32E8-6E49-F11201991FFD}"/>
              </a:ext>
            </a:extLst>
          </p:cNvPr>
          <p:cNvSpPr txBox="1"/>
          <p:nvPr/>
        </p:nvSpPr>
        <p:spPr>
          <a:xfrm>
            <a:off x="1976808" y="659681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D9B068-B117-A15E-C319-0855E0E5F828}"/>
              </a:ext>
            </a:extLst>
          </p:cNvPr>
          <p:cNvSpPr txBox="1"/>
          <p:nvPr/>
        </p:nvSpPr>
        <p:spPr>
          <a:xfrm>
            <a:off x="1927634" y="1368151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-20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40BF80F-06E8-4A9B-85BC-A2A2A0052F87}"/>
              </a:ext>
            </a:extLst>
          </p:cNvPr>
          <p:cNvSpPr txBox="1"/>
          <p:nvPr/>
        </p:nvSpPr>
        <p:spPr>
          <a:xfrm>
            <a:off x="1964484" y="177933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20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1CFF539-F0D3-D640-1161-4AB6DCF8AEC6}"/>
              </a:ext>
            </a:extLst>
          </p:cNvPr>
          <p:cNvSpPr txBox="1"/>
          <p:nvPr/>
        </p:nvSpPr>
        <p:spPr>
          <a:xfrm>
            <a:off x="1917994" y="295598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-20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183665-BBBC-BD49-86FB-F0E750467E1B}"/>
              </a:ext>
            </a:extLst>
          </p:cNvPr>
          <p:cNvSpPr txBox="1"/>
          <p:nvPr/>
        </p:nvSpPr>
        <p:spPr>
          <a:xfrm>
            <a:off x="1958395" y="338231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7C94662-DFAD-B642-DC6B-9AEEB5E0FAE8}"/>
              </a:ext>
            </a:extLst>
          </p:cNvPr>
          <p:cNvSpPr txBox="1"/>
          <p:nvPr/>
        </p:nvSpPr>
        <p:spPr>
          <a:xfrm>
            <a:off x="1913111" y="4559892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-20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F4B1DF5-9369-FC88-9504-112F1ED0B869}"/>
              </a:ext>
            </a:extLst>
          </p:cNvPr>
          <p:cNvSpPr txBox="1"/>
          <p:nvPr/>
        </p:nvSpPr>
        <p:spPr>
          <a:xfrm>
            <a:off x="2049942" y="236535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9053A08-19E7-E610-BA74-06952CA8697A}"/>
              </a:ext>
            </a:extLst>
          </p:cNvPr>
          <p:cNvSpPr txBox="1"/>
          <p:nvPr/>
        </p:nvSpPr>
        <p:spPr>
          <a:xfrm>
            <a:off x="2026764" y="4085625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7345B62-948B-EBC0-735E-82184A395183}"/>
              </a:ext>
            </a:extLst>
          </p:cNvPr>
          <p:cNvSpPr txBox="1"/>
          <p:nvPr/>
        </p:nvSpPr>
        <p:spPr>
          <a:xfrm>
            <a:off x="1953788" y="4995808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35A6698-0739-B3D7-70C0-BD458BA50548}"/>
              </a:ext>
            </a:extLst>
          </p:cNvPr>
          <p:cNvSpPr txBox="1"/>
          <p:nvPr/>
        </p:nvSpPr>
        <p:spPr>
          <a:xfrm>
            <a:off x="1908818" y="6258481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-20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1FEDD45-684E-6A7F-A4AD-2432E850A108}"/>
              </a:ext>
            </a:extLst>
          </p:cNvPr>
          <p:cNvSpPr txBox="1"/>
          <p:nvPr/>
        </p:nvSpPr>
        <p:spPr>
          <a:xfrm>
            <a:off x="2023413" y="575758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422BF9B-4E29-EEC9-6DD5-44EC45250976}"/>
              </a:ext>
            </a:extLst>
          </p:cNvPr>
          <p:cNvSpPr txBox="1"/>
          <p:nvPr/>
        </p:nvSpPr>
        <p:spPr>
          <a:xfrm rot="16200000">
            <a:off x="838753" y="2771922"/>
            <a:ext cx="181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MTCM (°C)</a:t>
            </a:r>
          </a:p>
        </p:txBody>
      </p:sp>
    </p:spTree>
    <p:extLst>
      <p:ext uri="{BB962C8B-B14F-4D97-AF65-F5344CB8AC3E}">
        <p14:creationId xmlns:p14="http://schemas.microsoft.com/office/powerpoint/2010/main" val="1694767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6F06DC9-0E3E-FE96-0B89-98784C65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23" y="169485"/>
            <a:ext cx="8609683" cy="64178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37C09E-8FE9-6870-16CB-7BD8C84EDA46}"/>
              </a:ext>
            </a:extLst>
          </p:cNvPr>
          <p:cNvSpPr txBox="1"/>
          <p:nvPr/>
        </p:nvSpPr>
        <p:spPr>
          <a:xfrm>
            <a:off x="10546080" y="659681"/>
            <a:ext cx="140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MAT</a:t>
            </a:r>
          </a:p>
          <a:p>
            <a:r>
              <a:rPr lang="fr-FR" dirty="0">
                <a:solidFill>
                  <a:srgbClr val="0070C0"/>
                </a:solidFill>
              </a:rPr>
              <a:t>WA-PLS</a:t>
            </a:r>
          </a:p>
          <a:p>
            <a:r>
              <a:rPr lang="fr-FR" dirty="0">
                <a:solidFill>
                  <a:srgbClr val="00B050"/>
                </a:solidFill>
              </a:rPr>
              <a:t>CREST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F5E209-AE1B-869E-4911-C2C0A944E439}"/>
              </a:ext>
            </a:extLst>
          </p:cNvPr>
          <p:cNvSpPr txBox="1"/>
          <p:nvPr/>
        </p:nvSpPr>
        <p:spPr>
          <a:xfrm>
            <a:off x="10698480" y="188339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GA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61352CD-BFB6-06E9-5E05-3382F234EA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21437F-7ACF-64F9-331D-23D42115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02" b="74752"/>
          <a:stretch/>
        </p:blipFill>
        <p:spPr>
          <a:xfrm>
            <a:off x="2026764" y="6419654"/>
            <a:ext cx="8519316" cy="2901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F4CC17-BE0E-A89A-EB3B-EAAF786FDA39}"/>
              </a:ext>
            </a:extLst>
          </p:cNvPr>
          <p:cNvSpPr/>
          <p:nvPr/>
        </p:nvSpPr>
        <p:spPr>
          <a:xfrm>
            <a:off x="2545237" y="1592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29081-EFE2-3C4B-2570-5D50E355AF76}"/>
              </a:ext>
            </a:extLst>
          </p:cNvPr>
          <p:cNvSpPr/>
          <p:nvPr/>
        </p:nvSpPr>
        <p:spPr>
          <a:xfrm>
            <a:off x="2545237" y="3177792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97DE4B-DC87-784A-E353-C9674A855381}"/>
              </a:ext>
            </a:extLst>
          </p:cNvPr>
          <p:cNvSpPr/>
          <p:nvPr/>
        </p:nvSpPr>
        <p:spPr>
          <a:xfrm>
            <a:off x="2545237" y="4789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306E63E-F47E-DB1B-5B38-9CB9D1AFBD9C}"/>
              </a:ext>
            </a:extLst>
          </p:cNvPr>
          <p:cNvCxnSpPr>
            <a:cxnSpLocks/>
          </p:cNvCxnSpPr>
          <p:nvPr/>
        </p:nvCxnSpPr>
        <p:spPr>
          <a:xfrm>
            <a:off x="5175315" y="219070"/>
            <a:ext cx="0" cy="623131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1917C5A3-CC6E-911E-AE76-2A7BA31E7A07}"/>
              </a:ext>
            </a:extLst>
          </p:cNvPr>
          <p:cNvSpPr txBox="1"/>
          <p:nvPr/>
        </p:nvSpPr>
        <p:spPr>
          <a:xfrm>
            <a:off x="107731" y="96006"/>
            <a:ext cx="1828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</a:t>
            </a:r>
            <a:r>
              <a:rPr lang="fr-FR" dirty="0" err="1"/>
              <a:t>Cyperaceae</a:t>
            </a:r>
            <a:r>
              <a:rPr lang="fr-FR" dirty="0"/>
              <a:t> </a:t>
            </a:r>
          </a:p>
          <a:p>
            <a:r>
              <a:rPr lang="fr-FR" dirty="0"/>
              <a:t>WAPLS non </a:t>
            </a:r>
            <a:r>
              <a:rPr lang="fr-FR" dirty="0" err="1"/>
              <a:t>biomisé</a:t>
            </a:r>
            <a:r>
              <a:rPr lang="fr-FR" dirty="0"/>
              <a:t> </a:t>
            </a:r>
          </a:p>
          <a:p>
            <a:r>
              <a:rPr lang="fr-FR" dirty="0"/>
              <a:t>MAT et CREST calibration locale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650D670-AD40-F520-8E65-F54E11812B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E02F98-4FA4-95DF-5A7C-846C39BD3D31}"/>
              </a:ext>
            </a:extLst>
          </p:cNvPr>
          <p:cNvSpPr/>
          <p:nvPr/>
        </p:nvSpPr>
        <p:spPr>
          <a:xfrm>
            <a:off x="2535810" y="6510268"/>
            <a:ext cx="7758260" cy="28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57AC94-D220-84D1-B495-BB4D132E7FA8}"/>
              </a:ext>
            </a:extLst>
          </p:cNvPr>
          <p:cNvSpPr txBox="1"/>
          <p:nvPr/>
        </p:nvSpPr>
        <p:spPr>
          <a:xfrm>
            <a:off x="2498102" y="6461782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FA9407-1951-4A50-EE6F-77B8162F16CC}"/>
              </a:ext>
            </a:extLst>
          </p:cNvPr>
          <p:cNvSpPr txBox="1"/>
          <p:nvPr/>
        </p:nvSpPr>
        <p:spPr>
          <a:xfrm>
            <a:off x="4988349" y="6480603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AFBEEF-8770-A909-7D9C-E23CADC78D31}"/>
              </a:ext>
            </a:extLst>
          </p:cNvPr>
          <p:cNvSpPr txBox="1"/>
          <p:nvPr/>
        </p:nvSpPr>
        <p:spPr>
          <a:xfrm>
            <a:off x="7451886" y="6508298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AD51B6-87F3-8E6D-68E1-D0EEACDF3347}"/>
              </a:ext>
            </a:extLst>
          </p:cNvPr>
          <p:cNvSpPr txBox="1"/>
          <p:nvPr/>
        </p:nvSpPr>
        <p:spPr>
          <a:xfrm>
            <a:off x="9969000" y="6508298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BED64C-9032-9F4D-61DF-1D0DA328114B}"/>
              </a:ext>
            </a:extLst>
          </p:cNvPr>
          <p:cNvSpPr txBox="1"/>
          <p:nvPr/>
        </p:nvSpPr>
        <p:spPr>
          <a:xfrm>
            <a:off x="5924267" y="6558680"/>
            <a:ext cx="150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4EF42F-13B6-0B4C-EF4F-D459A249CC08}"/>
              </a:ext>
            </a:extLst>
          </p:cNvPr>
          <p:cNvSpPr/>
          <p:nvPr/>
        </p:nvSpPr>
        <p:spPr>
          <a:xfrm>
            <a:off x="5701563" y="447351"/>
            <a:ext cx="2581826" cy="991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C1059-0C3E-1CC7-730E-C272632C0D6D}"/>
              </a:ext>
            </a:extLst>
          </p:cNvPr>
          <p:cNvSpPr/>
          <p:nvPr/>
        </p:nvSpPr>
        <p:spPr>
          <a:xfrm>
            <a:off x="1916696" y="307984"/>
            <a:ext cx="289176" cy="113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F8F281-B450-8F23-C768-AD6B41FEA7AF}"/>
              </a:ext>
            </a:extLst>
          </p:cNvPr>
          <p:cNvSpPr txBox="1"/>
          <p:nvPr/>
        </p:nvSpPr>
        <p:spPr>
          <a:xfrm>
            <a:off x="1953279" y="249600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5737579-3368-E0BC-192B-A5ED14444CDA}"/>
              </a:ext>
            </a:extLst>
          </p:cNvPr>
          <p:cNvSpPr txBox="1"/>
          <p:nvPr/>
        </p:nvSpPr>
        <p:spPr>
          <a:xfrm>
            <a:off x="1953279" y="559117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15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83C071-35DD-4545-0543-0EFB70622240}"/>
              </a:ext>
            </a:extLst>
          </p:cNvPr>
          <p:cNvSpPr txBox="1"/>
          <p:nvPr/>
        </p:nvSpPr>
        <p:spPr>
          <a:xfrm>
            <a:off x="1953279" y="868634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D1A8389-7136-351A-38FB-7F0FC20DC03E}"/>
              </a:ext>
            </a:extLst>
          </p:cNvPr>
          <p:cNvSpPr txBox="1"/>
          <p:nvPr/>
        </p:nvSpPr>
        <p:spPr>
          <a:xfrm>
            <a:off x="2026764" y="1176471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8E41B5-9F13-C7DD-3BD8-AB7CA51149A2}"/>
              </a:ext>
            </a:extLst>
          </p:cNvPr>
          <p:cNvSpPr/>
          <p:nvPr/>
        </p:nvSpPr>
        <p:spPr>
          <a:xfrm>
            <a:off x="1715679" y="1860010"/>
            <a:ext cx="499620" cy="1194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FCEB34E-C7BF-EEC5-D15E-55CCAFFFD48D}"/>
              </a:ext>
            </a:extLst>
          </p:cNvPr>
          <p:cNvSpPr txBox="1"/>
          <p:nvPr/>
        </p:nvSpPr>
        <p:spPr>
          <a:xfrm>
            <a:off x="1945783" y="2113657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A68FB0B-28EB-C26D-6BAE-68B45CF22B1A}"/>
              </a:ext>
            </a:extLst>
          </p:cNvPr>
          <p:cNvSpPr txBox="1"/>
          <p:nvPr/>
        </p:nvSpPr>
        <p:spPr>
          <a:xfrm>
            <a:off x="1945783" y="2622645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656AD5-21C1-5106-9B45-961642998891}"/>
              </a:ext>
            </a:extLst>
          </p:cNvPr>
          <p:cNvSpPr/>
          <p:nvPr/>
        </p:nvSpPr>
        <p:spPr>
          <a:xfrm>
            <a:off x="1705400" y="3406531"/>
            <a:ext cx="499620" cy="140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A67425F-E798-C101-17DC-06B7846D4C56}"/>
              </a:ext>
            </a:extLst>
          </p:cNvPr>
          <p:cNvSpPr txBox="1"/>
          <p:nvPr/>
        </p:nvSpPr>
        <p:spPr>
          <a:xfrm>
            <a:off x="1938328" y="3619167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301EC89-0F88-442F-DCE6-9A16ADE47181}"/>
              </a:ext>
            </a:extLst>
          </p:cNvPr>
          <p:cNvSpPr txBox="1"/>
          <p:nvPr/>
        </p:nvSpPr>
        <p:spPr>
          <a:xfrm>
            <a:off x="1938328" y="4128155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E5A02D-595C-6F80-E7E4-5368FF649322}"/>
              </a:ext>
            </a:extLst>
          </p:cNvPr>
          <p:cNvSpPr/>
          <p:nvPr/>
        </p:nvSpPr>
        <p:spPr>
          <a:xfrm>
            <a:off x="1926123" y="4938703"/>
            <a:ext cx="289176" cy="1386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0217ECC-4907-230C-CBE0-6B7625759816}"/>
              </a:ext>
            </a:extLst>
          </p:cNvPr>
          <p:cNvSpPr txBox="1"/>
          <p:nvPr/>
        </p:nvSpPr>
        <p:spPr>
          <a:xfrm>
            <a:off x="1965489" y="5407329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9FDCD8-3CB4-163B-4361-A29EC5F552B8}"/>
              </a:ext>
            </a:extLst>
          </p:cNvPr>
          <p:cNvSpPr txBox="1"/>
          <p:nvPr/>
        </p:nvSpPr>
        <p:spPr>
          <a:xfrm>
            <a:off x="2026764" y="5869961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5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297D3A-3FDE-8F46-D9ED-2B1E95C82533}"/>
              </a:ext>
            </a:extLst>
          </p:cNvPr>
          <p:cNvSpPr txBox="1"/>
          <p:nvPr/>
        </p:nvSpPr>
        <p:spPr>
          <a:xfrm>
            <a:off x="1957721" y="4970767"/>
            <a:ext cx="5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5DCC41FB-2F8B-64D7-D2E5-E0E4223A1973}"/>
                  </a:ext>
                </a:extLst>
              </p:cNvPr>
              <p:cNvSpPr txBox="1"/>
              <p:nvPr/>
            </p:nvSpPr>
            <p:spPr>
              <a:xfrm>
                <a:off x="2223874" y="0"/>
                <a:ext cx="13480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FR" sz="1100" dirty="0"/>
                  <a:t>10</a:t>
                </a:r>
                <a:r>
                  <a:rPr lang="fr-FR" sz="1100" baseline="30000" dirty="0"/>
                  <a:t>3</a:t>
                </a:r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5DCC41FB-2F8B-64D7-D2E5-E0E4223A1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874" y="0"/>
                <a:ext cx="1348033" cy="261610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91E5BAA0-C208-B8BF-388F-0BDA3D135E60}"/>
                  </a:ext>
                </a:extLst>
              </p:cNvPr>
              <p:cNvSpPr txBox="1"/>
              <p:nvPr/>
            </p:nvSpPr>
            <p:spPr>
              <a:xfrm rot="16200000">
                <a:off x="838260" y="2629390"/>
                <a:ext cx="1819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dirty="0"/>
                  <a:t>GA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fr-FR" i="1" dirty="0"/>
                  <a:t>)</a:t>
                </a:r>
              </a:p>
            </p:txBody>
          </p:sp>
        </mc:Choice>
        <mc:Fallback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91E5BAA0-C208-B8BF-388F-0BDA3D135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8260" y="2629390"/>
                <a:ext cx="1819373" cy="369332"/>
              </a:xfrm>
              <a:prstGeom prst="rect">
                <a:avLst/>
              </a:prstGeom>
              <a:blipFill>
                <a:blip r:embed="rId5"/>
                <a:stretch>
                  <a:fillRect l="-6452" r="-22581" b="-27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333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D8DF2C-49B8-DA2F-82E2-9486E8F761C4}"/>
              </a:ext>
            </a:extLst>
          </p:cNvPr>
          <p:cNvSpPr/>
          <p:nvPr/>
        </p:nvSpPr>
        <p:spPr>
          <a:xfrm>
            <a:off x="5265683" y="255494"/>
            <a:ext cx="1387365" cy="942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9362F3-36F4-0E5E-C55E-0D86A3A2D780}"/>
              </a:ext>
            </a:extLst>
          </p:cNvPr>
          <p:cNvSpPr/>
          <p:nvPr/>
        </p:nvSpPr>
        <p:spPr>
          <a:xfrm>
            <a:off x="5738648" y="1564034"/>
            <a:ext cx="867101" cy="942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937C09E-8FE9-6870-16CB-7BD8C84EDA46}"/>
              </a:ext>
            </a:extLst>
          </p:cNvPr>
          <p:cNvSpPr txBox="1"/>
          <p:nvPr/>
        </p:nvSpPr>
        <p:spPr>
          <a:xfrm>
            <a:off x="10546080" y="659681"/>
            <a:ext cx="140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MAT</a:t>
            </a:r>
          </a:p>
          <a:p>
            <a:r>
              <a:rPr lang="fr-FR" dirty="0">
                <a:solidFill>
                  <a:srgbClr val="0070C0"/>
                </a:solidFill>
              </a:rPr>
              <a:t>WA-PLS</a:t>
            </a:r>
          </a:p>
          <a:p>
            <a:r>
              <a:rPr lang="fr-FR" dirty="0">
                <a:solidFill>
                  <a:srgbClr val="00B050"/>
                </a:solidFill>
              </a:rPr>
              <a:t>CREST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830BEF-B3CC-2443-2990-21096A825B3D}"/>
              </a:ext>
            </a:extLst>
          </p:cNvPr>
          <p:cNvSpPr txBox="1"/>
          <p:nvPr/>
        </p:nvSpPr>
        <p:spPr>
          <a:xfrm>
            <a:off x="107731" y="96006"/>
            <a:ext cx="2118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</a:t>
            </a:r>
            <a:r>
              <a:rPr lang="fr-FR" dirty="0" err="1"/>
              <a:t>Cyperaceae</a:t>
            </a:r>
            <a:r>
              <a:rPr lang="fr-FR" dirty="0"/>
              <a:t> </a:t>
            </a:r>
          </a:p>
          <a:p>
            <a:r>
              <a:rPr lang="fr-FR" dirty="0"/>
              <a:t>MAT, WAPLS et CREST calibration locale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F5E209-AE1B-869E-4911-C2C0A944E439}"/>
              </a:ext>
            </a:extLst>
          </p:cNvPr>
          <p:cNvSpPr txBox="1"/>
          <p:nvPr/>
        </p:nvSpPr>
        <p:spPr>
          <a:xfrm>
            <a:off x="10698480" y="188339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TANN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61352CD-BFB6-06E9-5E05-3382F234EA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2F26FFD-D059-404E-76B9-A23137516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8"/>
          <a:stretch/>
        </p:blipFill>
        <p:spPr>
          <a:xfrm>
            <a:off x="2026764" y="188339"/>
            <a:ext cx="8519316" cy="62313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121437F-7ACF-64F9-331D-23D42115B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2" b="74752"/>
          <a:stretch/>
        </p:blipFill>
        <p:spPr>
          <a:xfrm>
            <a:off x="2026764" y="6419654"/>
            <a:ext cx="8519316" cy="2901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F4CC17-BE0E-A89A-EB3B-EAAF786FDA39}"/>
              </a:ext>
            </a:extLst>
          </p:cNvPr>
          <p:cNvSpPr/>
          <p:nvPr/>
        </p:nvSpPr>
        <p:spPr>
          <a:xfrm>
            <a:off x="2545237" y="1592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29081-EFE2-3C4B-2570-5D50E355AF76}"/>
              </a:ext>
            </a:extLst>
          </p:cNvPr>
          <p:cNvSpPr/>
          <p:nvPr/>
        </p:nvSpPr>
        <p:spPr>
          <a:xfrm>
            <a:off x="2545237" y="3177792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97DE4B-DC87-784A-E353-C9674A855381}"/>
              </a:ext>
            </a:extLst>
          </p:cNvPr>
          <p:cNvSpPr/>
          <p:nvPr/>
        </p:nvSpPr>
        <p:spPr>
          <a:xfrm>
            <a:off x="2545237" y="4789315"/>
            <a:ext cx="7758260" cy="29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306E63E-F47E-DB1B-5B38-9CB9D1AFBD9C}"/>
              </a:ext>
            </a:extLst>
          </p:cNvPr>
          <p:cNvCxnSpPr>
            <a:cxnSpLocks/>
          </p:cNvCxnSpPr>
          <p:nvPr/>
        </p:nvCxnSpPr>
        <p:spPr>
          <a:xfrm>
            <a:off x="5175315" y="207193"/>
            <a:ext cx="0" cy="623131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F64FEEC-A37A-4720-F9DC-55E432433E41}"/>
              </a:ext>
            </a:extLst>
          </p:cNvPr>
          <p:cNvSpPr/>
          <p:nvPr/>
        </p:nvSpPr>
        <p:spPr>
          <a:xfrm>
            <a:off x="5701563" y="460051"/>
            <a:ext cx="2581826" cy="991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802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4CA9E971-C599-B492-2FC0-174171C9A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422142"/>
                  </p:ext>
                </p:extLst>
              </p:nvPr>
            </p:nvGraphicFramePr>
            <p:xfrm>
              <a:off x="2588926" y="924909"/>
              <a:ext cx="7014147" cy="462244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95622">
                      <a:extLst>
                        <a:ext uri="{9D8B030D-6E8A-4147-A177-3AD203B41FA5}">
                          <a16:colId xmlns:a16="http://schemas.microsoft.com/office/drawing/2014/main" val="4098983284"/>
                        </a:ext>
                      </a:extLst>
                    </a:gridCol>
                    <a:gridCol w="1893362">
                      <a:extLst>
                        <a:ext uri="{9D8B030D-6E8A-4147-A177-3AD203B41FA5}">
                          <a16:colId xmlns:a16="http://schemas.microsoft.com/office/drawing/2014/main" val="1740903340"/>
                        </a:ext>
                      </a:extLst>
                    </a:gridCol>
                    <a:gridCol w="1893362">
                      <a:extLst>
                        <a:ext uri="{9D8B030D-6E8A-4147-A177-3AD203B41FA5}">
                          <a16:colId xmlns:a16="http://schemas.microsoft.com/office/drawing/2014/main" val="763946389"/>
                        </a:ext>
                      </a:extLst>
                    </a:gridCol>
                    <a:gridCol w="1831801">
                      <a:extLst>
                        <a:ext uri="{9D8B030D-6E8A-4147-A177-3AD203B41FA5}">
                          <a16:colId xmlns:a16="http://schemas.microsoft.com/office/drawing/2014/main" val="3962213231"/>
                        </a:ext>
                      </a:extLst>
                    </a:gridCol>
                  </a:tblGrid>
                  <a:tr h="5077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Fossil sites</a:t>
                          </a:r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(altitude)</a:t>
                          </a:r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US" sz="1200" b="1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LGM cooling (°C)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US" sz="1200" b="1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LGM precip (mm)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US" sz="1200" b="1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LGM Aridity Index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∅</m:t>
                              </m:r>
                            </m:oMath>
                          </a14:m>
                          <a:r>
                            <a:rPr lang="en-US" sz="1200" b="1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2373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(747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262422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Furamoos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(660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380762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(250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8812155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(267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4764129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(1 200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6218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4CA9E971-C599-B492-2FC0-174171C9A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422142"/>
                  </p:ext>
                </p:extLst>
              </p:nvPr>
            </p:nvGraphicFramePr>
            <p:xfrm>
              <a:off x="2588926" y="924909"/>
              <a:ext cx="7014147" cy="462244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95622">
                      <a:extLst>
                        <a:ext uri="{9D8B030D-6E8A-4147-A177-3AD203B41FA5}">
                          <a16:colId xmlns:a16="http://schemas.microsoft.com/office/drawing/2014/main" val="4098983284"/>
                        </a:ext>
                      </a:extLst>
                    </a:gridCol>
                    <a:gridCol w="1893362">
                      <a:extLst>
                        <a:ext uri="{9D8B030D-6E8A-4147-A177-3AD203B41FA5}">
                          <a16:colId xmlns:a16="http://schemas.microsoft.com/office/drawing/2014/main" val="1740903340"/>
                        </a:ext>
                      </a:extLst>
                    </a:gridCol>
                    <a:gridCol w="1893362">
                      <a:extLst>
                        <a:ext uri="{9D8B030D-6E8A-4147-A177-3AD203B41FA5}">
                          <a16:colId xmlns:a16="http://schemas.microsoft.com/office/drawing/2014/main" val="763946389"/>
                        </a:ext>
                      </a:extLst>
                    </a:gridCol>
                    <a:gridCol w="1831801">
                      <a:extLst>
                        <a:ext uri="{9D8B030D-6E8A-4147-A177-3AD203B41FA5}">
                          <a16:colId xmlns:a16="http://schemas.microsoft.com/office/drawing/2014/main" val="3962213231"/>
                        </a:ext>
                      </a:extLst>
                    </a:gridCol>
                  </a:tblGrid>
                  <a:tr h="5077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Fossil sites</a:t>
                          </a:r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(altitude)</a:t>
                          </a:r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3333" t="-10000" r="-196000" b="-8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4497" t="-10000" r="-97315" b="-8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2069" t="-10000" b="-8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2373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(747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262422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Furamoos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(660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380762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(250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8812155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(267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4764129"/>
                      </a:ext>
                    </a:extLst>
                  </a:tr>
                  <a:tr h="822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(1 200 m)</a:t>
                          </a:r>
                          <a:endParaRPr lang="fr-FR" sz="20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20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6218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91F3AA6-69C1-9215-A91F-DF70D423E3B4}"/>
              </a:ext>
            </a:extLst>
          </p:cNvPr>
          <p:cNvSpPr txBox="1"/>
          <p:nvPr/>
        </p:nvSpPr>
        <p:spPr>
          <a:xfrm>
            <a:off x="187036" y="124691"/>
            <a:ext cx="275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A venir …</a:t>
            </a:r>
          </a:p>
        </p:txBody>
      </p:sp>
    </p:spTree>
    <p:extLst>
      <p:ext uri="{BB962C8B-B14F-4D97-AF65-F5344CB8AC3E}">
        <p14:creationId xmlns:p14="http://schemas.microsoft.com/office/powerpoint/2010/main" val="125464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C6DDF351-C9A5-F8CF-65FD-7D2D37BA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77828"/>
              </p:ext>
            </p:extLst>
          </p:nvPr>
        </p:nvGraphicFramePr>
        <p:xfrm>
          <a:off x="1792224" y="691383"/>
          <a:ext cx="8107680" cy="5983052"/>
        </p:xfrm>
        <a:graphic>
          <a:graphicData uri="http://schemas.openxmlformats.org/drawingml/2006/table">
            <a:tbl>
              <a:tblPr firstRow="1" firstCol="1" bandRow="1"/>
              <a:tblGrid>
                <a:gridCol w="1361708">
                  <a:extLst>
                    <a:ext uri="{9D8B030D-6E8A-4147-A177-3AD203B41FA5}">
                      <a16:colId xmlns:a16="http://schemas.microsoft.com/office/drawing/2014/main" val="462434060"/>
                    </a:ext>
                  </a:extLst>
                </a:gridCol>
                <a:gridCol w="1476968">
                  <a:extLst>
                    <a:ext uri="{9D8B030D-6E8A-4147-A177-3AD203B41FA5}">
                      <a16:colId xmlns:a16="http://schemas.microsoft.com/office/drawing/2014/main" val="413576410"/>
                    </a:ext>
                  </a:extLst>
                </a:gridCol>
                <a:gridCol w="2488782">
                  <a:extLst>
                    <a:ext uri="{9D8B030D-6E8A-4147-A177-3AD203B41FA5}">
                      <a16:colId xmlns:a16="http://schemas.microsoft.com/office/drawing/2014/main" val="1902150334"/>
                    </a:ext>
                  </a:extLst>
                </a:gridCol>
                <a:gridCol w="1390523">
                  <a:extLst>
                    <a:ext uri="{9D8B030D-6E8A-4147-A177-3AD203B41FA5}">
                      <a16:colId xmlns:a16="http://schemas.microsoft.com/office/drawing/2014/main" val="2527793186"/>
                    </a:ext>
                  </a:extLst>
                </a:gridCol>
                <a:gridCol w="1389699">
                  <a:extLst>
                    <a:ext uri="{9D8B030D-6E8A-4147-A177-3AD203B41FA5}">
                      <a16:colId xmlns:a16="http://schemas.microsoft.com/office/drawing/2014/main" val="2276434362"/>
                    </a:ext>
                  </a:extLst>
                </a:gridCol>
              </a:tblGrid>
              <a:tr h="615476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Arboral vegetation (AP)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Shrub vegetation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Herbaceous vegetation (NAP)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fr-FR" sz="16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Aquatic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861467"/>
                  </a:ext>
                </a:extLst>
              </a:tr>
              <a:tr h="161433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Betula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Juniperus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Poaceae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Gentianaceae ind.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Myriophyllum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473460"/>
                  </a:ext>
                </a:extLst>
              </a:tr>
              <a:tr h="442787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Pinus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Betula nana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Cyperaceae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Centaurea scabiosa, t.nigra, Centaurium, Gentiana &amp; Swertia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Nymphae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80500"/>
                  </a:ext>
                </a:extLst>
              </a:tr>
              <a:tr h="442787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Corylus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Caprifoliaceae t. Lonicera &amp; Sambucus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Artemisia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Lamiaceae t. Mentha, Hedysarum &amp; Teucrium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Alisma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186168"/>
                  </a:ext>
                </a:extLst>
              </a:tr>
              <a:tr h="442787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Quercus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Ephedra t. distachya &amp; fragilis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Brassicaceae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Plantago t. lanceolata, major, media &amp; montana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Menyanthes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258935"/>
                  </a:ext>
                </a:extLst>
              </a:tr>
              <a:tr h="295192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Ulmus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Ericaceae t. ind. &amp; Calluna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Caryophyllaceae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Polygonaceae ind.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Potamogeton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3612"/>
                  </a:ext>
                </a:extLst>
              </a:tr>
              <a:tr h="295192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Alnus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Hippophae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Chenopodiaceae/Amaranthaceae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Polygonum bistorta &amp; t.aviculare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Sparganium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843833"/>
                  </a:ext>
                </a:extLst>
              </a:tr>
              <a:tr h="295192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Tilia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Rhamnaceae t.Paliucrus &amp; Ramnus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Helianthemum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Ranunculaceae t.Trollius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Lemna minor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013677"/>
                  </a:ext>
                </a:extLst>
              </a:tr>
              <a:tr h="161433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Fraxinus excelsior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Ribes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Thalictrum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Rumex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Typha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662845"/>
                  </a:ext>
                </a:extLst>
              </a:tr>
              <a:tr h="161433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Salix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Myrica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Ranunculaceae ind.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Sanguisorba minor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662787"/>
                  </a:ext>
                </a:extLst>
              </a:tr>
              <a:tr h="295192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Hedera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Viburnum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Armeria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Saxifraga t. granulata &amp; t.oppositifolia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994304"/>
                  </a:ext>
                </a:extLst>
              </a:tr>
              <a:tr h="295192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Acer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Viscum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Boraginaceae t. Cerinthe &amp; Onosma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Scrophulariaceae ind. &amp; t.Euphrasia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85914"/>
                  </a:ext>
                </a:extLst>
              </a:tr>
              <a:tr h="295192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Abies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Campanulaceae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Valerianaceae ind. &amp; t.Valeriana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37897"/>
                  </a:ext>
                </a:extLst>
              </a:tr>
              <a:tr h="161433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Carpinus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Cichorioidae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Urticaceae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5408"/>
                  </a:ext>
                </a:extLst>
              </a:tr>
              <a:tr h="161433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Fagus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Crocus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Euphorbia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85974"/>
                  </a:ext>
                </a:extLst>
              </a:tr>
              <a:tr h="885575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Larix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Dipsaceae/Caprifoliaceae t. Dipsacus &amp; Scabiosa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Apiaceae ind., t.Heracleum, Hydrocotyle, Pimpinella, Seseli, Apium, Pleurospernum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8577"/>
                  </a:ext>
                </a:extLst>
              </a:tr>
              <a:tr h="161433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Picea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Ericaceae t. Listera ovata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Filipendula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536873"/>
                  </a:ext>
                </a:extLst>
              </a:tr>
              <a:tr h="295192"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Rosaceae t. Prunus &amp; Sorbus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Fabaceae ind., t. Lotus, Onomis, Trifolium &amp; Genista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Sanguisorba officinalis</a:t>
                      </a:r>
                      <a:endParaRPr lang="fr-FR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fr-FR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73" marR="616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41575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2AA2AE78-AB08-CE2F-2B3B-E294F6736750}"/>
              </a:ext>
            </a:extLst>
          </p:cNvPr>
          <p:cNvSpPr txBox="1"/>
          <p:nvPr/>
        </p:nvSpPr>
        <p:spPr>
          <a:xfrm>
            <a:off x="329184" y="6164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Annexe</a:t>
            </a:r>
            <a:r>
              <a:rPr lang="en-US" sz="11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Pollen taxon diagrams in 5 sites.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proposes 4 Classes: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Arboral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(AP),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Shurb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No-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Arboral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Aquatic vegetation.</a:t>
            </a:r>
            <a:endParaRPr lang="fr-FR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7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13F7E6F-40B7-8150-632D-FBEB85632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62119"/>
              </p:ext>
            </p:extLst>
          </p:nvPr>
        </p:nvGraphicFramePr>
        <p:xfrm>
          <a:off x="2499360" y="522321"/>
          <a:ext cx="7851648" cy="6297641"/>
        </p:xfrm>
        <a:graphic>
          <a:graphicData uri="http://schemas.openxmlformats.org/drawingml/2006/table">
            <a:tbl>
              <a:tblPr firstRow="1" firstCol="1" bandRow="1"/>
              <a:tblGrid>
                <a:gridCol w="1962504">
                  <a:extLst>
                    <a:ext uri="{9D8B030D-6E8A-4147-A177-3AD203B41FA5}">
                      <a16:colId xmlns:a16="http://schemas.microsoft.com/office/drawing/2014/main" val="3654306087"/>
                    </a:ext>
                  </a:extLst>
                </a:gridCol>
                <a:gridCol w="1963320">
                  <a:extLst>
                    <a:ext uri="{9D8B030D-6E8A-4147-A177-3AD203B41FA5}">
                      <a16:colId xmlns:a16="http://schemas.microsoft.com/office/drawing/2014/main" val="419704684"/>
                    </a:ext>
                  </a:extLst>
                </a:gridCol>
                <a:gridCol w="1962504">
                  <a:extLst>
                    <a:ext uri="{9D8B030D-6E8A-4147-A177-3AD203B41FA5}">
                      <a16:colId xmlns:a16="http://schemas.microsoft.com/office/drawing/2014/main" val="3966387153"/>
                    </a:ext>
                  </a:extLst>
                </a:gridCol>
                <a:gridCol w="1963320">
                  <a:extLst>
                    <a:ext uri="{9D8B030D-6E8A-4147-A177-3AD203B41FA5}">
                      <a16:colId xmlns:a16="http://schemas.microsoft.com/office/drawing/2014/main" val="1706313404"/>
                    </a:ext>
                  </a:extLst>
                </a:gridCol>
              </a:tblGrid>
              <a:tr h="312542">
                <a:tc>
                  <a:txBody>
                    <a:bodyPr/>
                    <a:lstStyle/>
                    <a:p>
                      <a:pPr algn="ctr"/>
                      <a:r>
                        <a:rPr lang="fr-FR" sz="1000" b="1" i="1" kern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Biome </a:t>
                      </a:r>
                      <a:r>
                        <a:rPr lang="fr-FR" sz="1000" b="1" i="1" kern="0" dirty="0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schema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i="1" kern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Initial Biome classification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i="1" kern="0" dirty="0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Mega</a:t>
                      </a:r>
                      <a:r>
                        <a:rPr lang="fr-FR" sz="1000" b="1" i="1" kern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biome 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fr-FR" sz="1000" b="1" i="1" kern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Classification (Hegel et al., 2018)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i="1" kern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Our original biome classification </a:t>
                      </a:r>
                    </a:p>
                    <a:p>
                      <a:pPr algn="ctr"/>
                      <a:r>
                        <a:rPr lang="fr-FR" sz="1000" b="1" i="1" kern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 Europe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47443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</a:t>
                      </a:r>
                      <a:r>
                        <a:rPr lang="fr-FR" sz="1000" b="1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evergreen</a:t>
                      </a:r>
                      <a:r>
                        <a:rPr lang="fr-FR" sz="10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000" b="1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broadleaf</a:t>
                      </a:r>
                      <a:r>
                        <a:rPr lang="fr-FR" sz="10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000" b="1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forest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</a:t>
                      </a:r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evergreen</a:t>
                      </a:r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broadleaf</a:t>
                      </a:r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forest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164704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semi-evergreen broadleaf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semi-evergreen broadleaf forest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448836"/>
                  </a:ext>
                </a:extLst>
              </a:tr>
              <a:tr h="444878"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deciduous broadleaf forest and woodland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deciduous broadleaf forest and woodland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579849"/>
                  </a:ext>
                </a:extLst>
              </a:tr>
              <a:tr h="444878"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warm-temperate evergreen and mixed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warm-temperate evergreen broadleaf and mixed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warm-</a:t>
                      </a:r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</a:t>
                      </a:r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forest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WAMX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088269"/>
                  </a:ext>
                </a:extLst>
              </a:tr>
              <a:tr h="148293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cool-temperate rainforest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wet sclerophyll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warm-temperate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WAMX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605214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cool evergreen needleleaf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cool evergreen needleleaf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</a:t>
                      </a:r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forest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COMX/COCO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36650"/>
                  </a:ext>
                </a:extLst>
              </a:tr>
              <a:tr h="148293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cool mixed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cool mixed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</a:t>
                      </a:r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forest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COMX/COCO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784206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 deciduous broadleaf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 deciduous broadleaf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COMX/COCO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952499"/>
                  </a:ext>
                </a:extLst>
              </a:tr>
              <a:tr h="148293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cold deciduous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cold deciduous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boreal</a:t>
                      </a:r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0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forest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CLMX/CLDE/TAIG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697661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cold evergreen needleleaf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cold evergreen needleleaf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boreal forest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CLMX/CLDE/TAIG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752767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 sclerophyll woodland and shrubland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 sclerophyll woodland and shrubland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savanna and dry woodland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TEDE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604411"/>
                  </a:ext>
                </a:extLst>
              </a:tr>
              <a:tr h="444878"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 evergreen needleleaf open woodland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 evergreen needleleaf open woodland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savanna and dry woodland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TEDE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041359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savanna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savanna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savanna and dry woodland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92589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l"/>
                      <a:endParaRPr lang="fr-FR" sz="105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temperate deciduous broadleaf savanna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savanna and dry woodland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TEDE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662536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xerophytic woods/scrub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xerophytic shrubland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grassland and dry shrubland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XERO/WAST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888559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steppe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tropical grassland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grassland and dry shrubland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XERO/WAST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04914"/>
                  </a:ext>
                </a:extLst>
              </a:tr>
              <a:tr h="148293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desert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desert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desert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HODE/CODE/COST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050521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graminoid and forb 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graminoid and forb 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dry 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TUND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660949"/>
                  </a:ext>
                </a:extLst>
              </a:tr>
              <a:tr h="148293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erect dwarf shrub 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erect dwarf-shrub 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TUND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423110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low and high shrub 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low and high shrub 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TUND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052281"/>
                  </a:ext>
                </a:extLst>
              </a:tr>
              <a:tr h="296585"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prostrate dwarf shrub 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prostrate dwarf-shrub 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tundra</a:t>
                      </a:r>
                      <a:endParaRPr lang="fr-FR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TUND</a:t>
                      </a:r>
                      <a:endParaRPr lang="fr-FR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3" marR="4761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876945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B9D418F0-0D11-195D-6DB0-ABADDA8D8B52}"/>
              </a:ext>
            </a:extLst>
          </p:cNvPr>
          <p:cNvSpPr txBox="1"/>
          <p:nvPr/>
        </p:nvSpPr>
        <p:spPr>
          <a:xfrm>
            <a:off x="231648" y="91434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Annexe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Relationship between biome classification and mega-biome reported in </a:t>
            </a:r>
            <a:r>
              <a:rPr lang="en-US" sz="1100" b="1" i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Hegel et al., 2018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this table,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test the relatability of our classification in this global spatial resolution. 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1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B34029-25C3-249F-3048-154CA6578278}"/>
              </a:ext>
            </a:extLst>
          </p:cNvPr>
          <p:cNvSpPr/>
          <p:nvPr/>
        </p:nvSpPr>
        <p:spPr>
          <a:xfrm>
            <a:off x="7008813" y="4194175"/>
            <a:ext cx="1728787" cy="44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81F4C7B1-5669-3FE3-C178-1D6C22565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9557695"/>
                  </p:ext>
                </p:extLst>
              </p:nvPr>
            </p:nvGraphicFramePr>
            <p:xfrm>
              <a:off x="2814499" y="381142"/>
              <a:ext cx="6684922" cy="61924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6755">
                      <a:extLst>
                        <a:ext uri="{9D8B030D-6E8A-4147-A177-3AD203B41FA5}">
                          <a16:colId xmlns:a16="http://schemas.microsoft.com/office/drawing/2014/main" val="3027689100"/>
                        </a:ext>
                      </a:extLst>
                    </a:gridCol>
                    <a:gridCol w="685997">
                      <a:extLst>
                        <a:ext uri="{9D8B030D-6E8A-4147-A177-3AD203B41FA5}">
                          <a16:colId xmlns:a16="http://schemas.microsoft.com/office/drawing/2014/main" val="2542872389"/>
                        </a:ext>
                      </a:extLst>
                    </a:gridCol>
                    <a:gridCol w="673156">
                      <a:extLst>
                        <a:ext uri="{9D8B030D-6E8A-4147-A177-3AD203B41FA5}">
                          <a16:colId xmlns:a16="http://schemas.microsoft.com/office/drawing/2014/main" val="3789522017"/>
                        </a:ext>
                      </a:extLst>
                    </a:gridCol>
                    <a:gridCol w="673156">
                      <a:extLst>
                        <a:ext uri="{9D8B030D-6E8A-4147-A177-3AD203B41FA5}">
                          <a16:colId xmlns:a16="http://schemas.microsoft.com/office/drawing/2014/main" val="4095680232"/>
                        </a:ext>
                      </a:extLst>
                    </a:gridCol>
                    <a:gridCol w="574480">
                      <a:extLst>
                        <a:ext uri="{9D8B030D-6E8A-4147-A177-3AD203B41FA5}">
                          <a16:colId xmlns:a16="http://schemas.microsoft.com/office/drawing/2014/main" val="1928979814"/>
                        </a:ext>
                      </a:extLst>
                    </a:gridCol>
                    <a:gridCol w="873884">
                      <a:extLst>
                        <a:ext uri="{9D8B030D-6E8A-4147-A177-3AD203B41FA5}">
                          <a16:colId xmlns:a16="http://schemas.microsoft.com/office/drawing/2014/main" val="3291897994"/>
                        </a:ext>
                      </a:extLst>
                    </a:gridCol>
                    <a:gridCol w="729929">
                      <a:extLst>
                        <a:ext uri="{9D8B030D-6E8A-4147-A177-3AD203B41FA5}">
                          <a16:colId xmlns:a16="http://schemas.microsoft.com/office/drawing/2014/main" val="1999299679"/>
                        </a:ext>
                      </a:extLst>
                    </a:gridCol>
                    <a:gridCol w="695459">
                      <a:extLst>
                        <a:ext uri="{9D8B030D-6E8A-4147-A177-3AD203B41FA5}">
                          <a16:colId xmlns:a16="http://schemas.microsoft.com/office/drawing/2014/main" val="1712536316"/>
                        </a:ext>
                      </a:extLst>
                    </a:gridCol>
                    <a:gridCol w="792106">
                      <a:extLst>
                        <a:ext uri="{9D8B030D-6E8A-4147-A177-3AD203B41FA5}">
                          <a16:colId xmlns:a16="http://schemas.microsoft.com/office/drawing/2014/main" val="4108229978"/>
                        </a:ext>
                      </a:extLst>
                    </a:gridCol>
                  </a:tblGrid>
                  <a:tr h="20007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Chronological reference period </a:t>
                          </a:r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Fossil site</a:t>
                          </a:r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Altitude 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(m a.s.l)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Pollen fraction 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 vegetation class (%)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 dominant biomes (scores) 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i="1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(1)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TANN (°C) 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PANN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(mm)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GA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700" i="1" kern="10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∅</m:t>
                              </m:r>
                            </m:oMath>
                          </a14:m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9082002"/>
                      </a:ext>
                    </a:extLst>
                  </a:tr>
                  <a:tr h="20007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Shrub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NAP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825955"/>
                      </a:ext>
                    </a:extLst>
                  </a:tr>
                  <a:tr h="1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b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Younger Dryas (</a:t>
                          </a:r>
                          <a14:m>
                            <m:oMath xmlns:m="http://schemas.openxmlformats.org/officeDocument/2006/math">
                              <m:r>
                                <a:rPr lang="en-US" sz="700" b="1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700" b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 kyr)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327106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747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3576949"/>
                      </a:ext>
                    </a:extLst>
                  </a:tr>
                  <a:tr h="3921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Füramoos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660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457573"/>
                      </a:ext>
                    </a:extLst>
                  </a:tr>
                  <a:tr h="118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8273762"/>
                      </a:ext>
                    </a:extLst>
                  </a:tr>
                  <a:tr h="125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267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1932905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1 200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0706297"/>
                      </a:ext>
                    </a:extLst>
                  </a:tr>
                  <a:tr h="1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b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H1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b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7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700" b="1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 kyr)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6121589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747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3330198"/>
                      </a:ext>
                    </a:extLst>
                  </a:tr>
                  <a:tr h="1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Füramoos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660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360234"/>
                      </a:ext>
                    </a:extLst>
                  </a:tr>
                  <a:tr h="118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0304292"/>
                      </a:ext>
                    </a:extLst>
                  </a:tr>
                  <a:tr h="125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267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3727043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1 200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98672660"/>
                      </a:ext>
                    </a:extLst>
                  </a:tr>
                  <a:tr h="1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b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H2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b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700" b="1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700" b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 kyr)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616595"/>
                      </a:ext>
                    </a:extLst>
                  </a:tr>
                  <a:tr h="118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747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1074979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Füramoos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660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7031849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144603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267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380339"/>
                      </a:ext>
                    </a:extLst>
                  </a:tr>
                  <a:tr h="1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1 200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6222014"/>
                      </a:ext>
                    </a:extLst>
                  </a:tr>
                  <a:tr h="1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b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H3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b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7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700" b="1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 kyr)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8572242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747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8595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Füramoos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660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2212523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5932072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267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8610280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1 200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5984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81F4C7B1-5669-3FE3-C178-1D6C22565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9557695"/>
                  </p:ext>
                </p:extLst>
              </p:nvPr>
            </p:nvGraphicFramePr>
            <p:xfrm>
              <a:off x="2814499" y="381142"/>
              <a:ext cx="6684922" cy="61924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6755">
                      <a:extLst>
                        <a:ext uri="{9D8B030D-6E8A-4147-A177-3AD203B41FA5}">
                          <a16:colId xmlns:a16="http://schemas.microsoft.com/office/drawing/2014/main" val="3027689100"/>
                        </a:ext>
                      </a:extLst>
                    </a:gridCol>
                    <a:gridCol w="685997">
                      <a:extLst>
                        <a:ext uri="{9D8B030D-6E8A-4147-A177-3AD203B41FA5}">
                          <a16:colId xmlns:a16="http://schemas.microsoft.com/office/drawing/2014/main" val="2542872389"/>
                        </a:ext>
                      </a:extLst>
                    </a:gridCol>
                    <a:gridCol w="673156">
                      <a:extLst>
                        <a:ext uri="{9D8B030D-6E8A-4147-A177-3AD203B41FA5}">
                          <a16:colId xmlns:a16="http://schemas.microsoft.com/office/drawing/2014/main" val="3789522017"/>
                        </a:ext>
                      </a:extLst>
                    </a:gridCol>
                    <a:gridCol w="673156">
                      <a:extLst>
                        <a:ext uri="{9D8B030D-6E8A-4147-A177-3AD203B41FA5}">
                          <a16:colId xmlns:a16="http://schemas.microsoft.com/office/drawing/2014/main" val="4095680232"/>
                        </a:ext>
                      </a:extLst>
                    </a:gridCol>
                    <a:gridCol w="574480">
                      <a:extLst>
                        <a:ext uri="{9D8B030D-6E8A-4147-A177-3AD203B41FA5}">
                          <a16:colId xmlns:a16="http://schemas.microsoft.com/office/drawing/2014/main" val="1928979814"/>
                        </a:ext>
                      </a:extLst>
                    </a:gridCol>
                    <a:gridCol w="873884">
                      <a:extLst>
                        <a:ext uri="{9D8B030D-6E8A-4147-A177-3AD203B41FA5}">
                          <a16:colId xmlns:a16="http://schemas.microsoft.com/office/drawing/2014/main" val="3291897994"/>
                        </a:ext>
                      </a:extLst>
                    </a:gridCol>
                    <a:gridCol w="729929">
                      <a:extLst>
                        <a:ext uri="{9D8B030D-6E8A-4147-A177-3AD203B41FA5}">
                          <a16:colId xmlns:a16="http://schemas.microsoft.com/office/drawing/2014/main" val="1999299679"/>
                        </a:ext>
                      </a:extLst>
                    </a:gridCol>
                    <a:gridCol w="695459">
                      <a:extLst>
                        <a:ext uri="{9D8B030D-6E8A-4147-A177-3AD203B41FA5}">
                          <a16:colId xmlns:a16="http://schemas.microsoft.com/office/drawing/2014/main" val="1712536316"/>
                        </a:ext>
                      </a:extLst>
                    </a:gridCol>
                    <a:gridCol w="792106">
                      <a:extLst>
                        <a:ext uri="{9D8B030D-6E8A-4147-A177-3AD203B41FA5}">
                          <a16:colId xmlns:a16="http://schemas.microsoft.com/office/drawing/2014/main" val="4108229978"/>
                        </a:ext>
                      </a:extLst>
                    </a:gridCol>
                  </a:tblGrid>
                  <a:tr h="2133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Chronological reference period </a:t>
                          </a:r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Fossil site</a:t>
                          </a:r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Altitude 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(m a.s.l)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Pollen fraction 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 vegetation class (%)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 dominant biomes (scores) 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i="1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(1)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TANN (°C) 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PANN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700" kern="10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(mm)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750000" t="-8824" r="-1613" b="-133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9082002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Shrub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NAP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825955"/>
                      </a:ext>
                    </a:extLst>
                  </a:tr>
                  <a:tr h="19607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6667" r="-576923" b="-29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327106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747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3576949"/>
                      </a:ext>
                    </a:extLst>
                  </a:tr>
                  <a:tr h="3921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Füramoos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660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457573"/>
                      </a:ext>
                    </a:extLst>
                  </a:tr>
                  <a:tr h="12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8273762"/>
                      </a:ext>
                    </a:extLst>
                  </a:tr>
                  <a:tr h="125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267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1932905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1 200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070629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76471" r="-576923" b="-19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6121589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747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3330198"/>
                      </a:ext>
                    </a:extLst>
                  </a:tr>
                  <a:tr h="1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Füramoos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660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360234"/>
                      </a:ext>
                    </a:extLst>
                  </a:tr>
                  <a:tr h="12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0304292"/>
                      </a:ext>
                    </a:extLst>
                  </a:tr>
                  <a:tr h="125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267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3727043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1 200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98672660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452941" r="-576923" b="-13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616595"/>
                      </a:ext>
                    </a:extLst>
                  </a:tr>
                  <a:tr h="12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747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1074979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Füramoos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660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7031849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144603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267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380339"/>
                      </a:ext>
                    </a:extLst>
                  </a:tr>
                  <a:tr h="1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1 200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6222014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105882" r="-576923" b="-6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8572242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Eifel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747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8595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Füramoos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660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2212523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 Grande Pile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5932072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Echets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267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8610280"/>
                      </a:ext>
                    </a:extLst>
                  </a:tr>
                  <a:tr h="294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i="1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Lac du Bouchet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1 200</a:t>
                          </a:r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990" marR="3499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5984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854B0B8-D3C7-B56C-22A1-BBC1CF151D46}"/>
              </a:ext>
            </a:extLst>
          </p:cNvPr>
          <p:cNvSpPr/>
          <p:nvPr/>
        </p:nvSpPr>
        <p:spPr>
          <a:xfrm>
            <a:off x="10312845" y="3743071"/>
            <a:ext cx="1728787" cy="44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0C505C6-051D-7EDF-C57F-F77A42D9D05C}"/>
                  </a:ext>
                </a:extLst>
              </p:cNvPr>
              <p:cNvSpPr txBox="1"/>
              <p:nvPr/>
            </p:nvSpPr>
            <p:spPr>
              <a:xfrm>
                <a:off x="121920" y="0"/>
                <a:ext cx="6096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Annexe</a:t>
                </a:r>
                <a:r>
                  <a:rPr lang="en-US" sz="10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Comparison between five pollen and climate reconstruction results for each reference period of time, in terms of altitude, class of vegetation, dominant biomes and reconstructed climate variables from 2 methods. </a:t>
                </a:r>
                <a:r>
                  <a:rPr lang="en-US" sz="1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Error of the climate parameters are 2</a:t>
                </a:r>
                <a14:m>
                  <m:oMath xmlns:m="http://schemas.openxmlformats.org/officeDocument/2006/math">
                    <m:r>
                      <a:rPr lang="en-US" sz="1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sz="1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fr-FR" sz="105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0C505C6-051D-7EDF-C57F-F77A42D9D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0"/>
                <a:ext cx="6096000" cy="553998"/>
              </a:xfrm>
              <a:prstGeom prst="rect">
                <a:avLst/>
              </a:prstGeom>
              <a:blipFill>
                <a:blip r:embed="rId3"/>
                <a:stretch>
                  <a:fillRect r="-208" b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59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99590FA-AE4A-AC61-577B-7ACF38D8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68" y="140846"/>
            <a:ext cx="2950731" cy="21451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D94050-A577-CC65-E3C4-3B1118685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846"/>
            <a:ext cx="2677118" cy="21451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8B2931-1FB3-8662-2E73-BA116A61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117" y="140846"/>
            <a:ext cx="2950733" cy="21451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DC958B-3E76-EDA2-205A-953EA726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846"/>
            <a:ext cx="3145267" cy="21451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3FE55F-FBA7-8FE0-7260-78A2B8537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3145267" cy="2286001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B1DEC6DB-A580-8A35-2AB0-84B72E26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5D6757-5A9F-1393-3BA4-8B00E2514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267" y="2233752"/>
            <a:ext cx="2950731" cy="2338249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22A6D3A1-C72B-0832-49E2-40403F77AF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358EF3A-81BC-787B-4E59-6843569A1A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8" y="2233752"/>
            <a:ext cx="2798333" cy="23382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BA1BD4B-CB1D-C2A2-38E3-7C7D210CA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518" y="2233752"/>
            <a:ext cx="2798333" cy="23382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A5D952-8750-40EF-47CA-3BF9A53E1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71998"/>
            <a:ext cx="3114080" cy="228600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9E2168B-C6C3-BE42-B1B8-A869A4DFAF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5267" y="4571998"/>
            <a:ext cx="2950731" cy="228600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1E93A4D-1BC2-8D0D-A184-F1F9242016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4810" y="4571999"/>
            <a:ext cx="2950731" cy="22859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340AEA2-B917-5308-17AB-B4FBBD04EC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5541" y="4571997"/>
            <a:ext cx="2739497" cy="21451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CAFF90-9932-4770-F01F-265A9E5CA722}"/>
              </a:ext>
            </a:extLst>
          </p:cNvPr>
          <p:cNvSpPr/>
          <p:nvPr/>
        </p:nvSpPr>
        <p:spPr>
          <a:xfrm>
            <a:off x="3114078" y="2286000"/>
            <a:ext cx="2950732" cy="2285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CC085A-34C4-68C5-B69E-A206A7DE1E7D}"/>
              </a:ext>
            </a:extLst>
          </p:cNvPr>
          <p:cNvSpPr/>
          <p:nvPr/>
        </p:nvSpPr>
        <p:spPr>
          <a:xfrm>
            <a:off x="6064809" y="2285996"/>
            <a:ext cx="2798333" cy="2285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614FAF-68B5-BC2E-44AE-5FC1A723BDBE}"/>
              </a:ext>
            </a:extLst>
          </p:cNvPr>
          <p:cNvSpPr/>
          <p:nvPr/>
        </p:nvSpPr>
        <p:spPr>
          <a:xfrm>
            <a:off x="8984350" y="4557741"/>
            <a:ext cx="2798333" cy="2285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EBCCE9-DA0E-9EE0-D532-AAA8E01BAED4}"/>
              </a:ext>
            </a:extLst>
          </p:cNvPr>
          <p:cNvSpPr txBox="1"/>
          <p:nvPr/>
        </p:nvSpPr>
        <p:spPr>
          <a:xfrm>
            <a:off x="0" y="0"/>
            <a:ext cx="347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CREST outputs/biome LDB</a:t>
            </a:r>
          </a:p>
        </p:txBody>
      </p:sp>
    </p:spTree>
    <p:extLst>
      <p:ext uri="{BB962C8B-B14F-4D97-AF65-F5344CB8AC3E}">
        <p14:creationId xmlns:p14="http://schemas.microsoft.com/office/powerpoint/2010/main" val="279055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id="{CD328C70-5C8C-B65E-D63B-45C136FE94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7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7AF90654-8461-E5C6-3D2F-93EB89E9F6F9}"/>
              </a:ext>
            </a:extLst>
          </p:cNvPr>
          <p:cNvGraphicFramePr>
            <a:graphicFrameLocks noGrp="1"/>
          </p:cNvGraphicFramePr>
          <p:nvPr/>
        </p:nvGraphicFramePr>
        <p:xfrm>
          <a:off x="9467234" y="428134"/>
          <a:ext cx="2636788" cy="3913323"/>
        </p:xfrm>
        <a:graphic>
          <a:graphicData uri="http://schemas.openxmlformats.org/drawingml/2006/table">
            <a:tbl>
              <a:tblPr/>
              <a:tblGrid>
                <a:gridCol w="630134">
                  <a:extLst>
                    <a:ext uri="{9D8B030D-6E8A-4147-A177-3AD203B41FA5}">
                      <a16:colId xmlns:a16="http://schemas.microsoft.com/office/drawing/2014/main" val="214319664"/>
                    </a:ext>
                  </a:extLst>
                </a:gridCol>
                <a:gridCol w="678762">
                  <a:extLst>
                    <a:ext uri="{9D8B030D-6E8A-4147-A177-3AD203B41FA5}">
                      <a16:colId xmlns:a16="http://schemas.microsoft.com/office/drawing/2014/main" val="923240778"/>
                    </a:ext>
                  </a:extLst>
                </a:gridCol>
                <a:gridCol w="1327892">
                  <a:extLst>
                    <a:ext uri="{9D8B030D-6E8A-4147-A177-3AD203B41FA5}">
                      <a16:colId xmlns:a16="http://schemas.microsoft.com/office/drawing/2014/main" val="1366635177"/>
                    </a:ext>
                  </a:extLst>
                </a:gridCol>
              </a:tblGrid>
              <a:tr h="22171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Original biome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Original biome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Original biome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45449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'#65B2FF’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WAMX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Warm mixed </a:t>
                      </a: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forest</a:t>
                      </a:r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44051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'#0020CA’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COMX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Cool mixed </a:t>
                      </a:r>
                      <a:r>
                        <a:rPr lang="fr-FR" sz="10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465219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#8EA228’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XERO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Xerophytic</a:t>
                      </a: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shrubs</a:t>
                      </a:r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125180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#FF9AFD’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COCO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7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Cool </a:t>
                      </a: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conifer</a:t>
                      </a: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forest</a:t>
                      </a:r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7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82921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‘#BAFF35’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TAIG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79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Taiga</a:t>
                      </a:r>
                      <a:endParaRPr lang="fr-FR" sz="10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79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76445"/>
                  </a:ext>
                </a:extLst>
              </a:tr>
              <a:tr h="365835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‘#FFBA95’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TEDE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1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Temperate</a:t>
                      </a: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deciduous</a:t>
                      </a: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forest</a:t>
                      </a: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70582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‘#FFBA35’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CLMX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0F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Cold mixed </a:t>
                      </a: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forest</a:t>
                      </a:r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0F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612894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#E7E718’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TUND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9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Tundra</a:t>
                      </a:r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9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966760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#E7E718’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WAST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Warm steppes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395085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#65FF9A’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CODE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Cold </a:t>
                      </a: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desert</a:t>
                      </a:r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03450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‘#AE7D20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HODE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Hot </a:t>
                      </a: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desert</a:t>
                      </a:r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69687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#D29E96’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COST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E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Cool steppes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449969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#EE82EE’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ANTH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Anthrogenic</a:t>
                      </a:r>
                      <a:endParaRPr lang="fr-FR" sz="10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575825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#0000FF’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AQUA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err="1">
                          <a:solidFill>
                            <a:schemeClr val="bg1"/>
                          </a:solidFill>
                        </a:rPr>
                        <a:t>Aquatic</a:t>
                      </a:r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11939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‘#E7E718’</a:t>
                      </a:r>
                      <a:endParaRPr lang="fr-FR" sz="1000" dirty="0"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CLDE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FF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Cold </a:t>
                      </a:r>
                      <a:r>
                        <a:rPr lang="fr-FR" sz="1000" dirty="0" err="1">
                          <a:solidFill>
                            <a:schemeClr val="tx1"/>
                          </a:solidFill>
                        </a:rPr>
                        <a:t>deciduous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0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F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974489"/>
                  </a:ext>
                </a:extLst>
              </a:tr>
              <a:tr h="22171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</a:rPr>
                        <a:t>‘#F7FFCA’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PION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Pioner</a:t>
                      </a:r>
                    </a:p>
                  </a:txBody>
                  <a:tcPr marL="10582" marR="10582" marT="10582" marB="1058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439466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279377EE-D720-30DD-5FD6-8DFF45080164}"/>
              </a:ext>
            </a:extLst>
          </p:cNvPr>
          <p:cNvSpPr txBox="1"/>
          <p:nvPr/>
        </p:nvSpPr>
        <p:spPr>
          <a:xfrm>
            <a:off x="7463197" y="5464"/>
            <a:ext cx="1438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Frequency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783917-61B9-6556-317B-C53552F33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7" t="13618" r="-1" b="15389"/>
          <a:stretch/>
        </p:blipFill>
        <p:spPr>
          <a:xfrm rot="5400000">
            <a:off x="6319292" y="638394"/>
            <a:ext cx="3486827" cy="2758531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FD59A85-82F1-C141-2579-3195E3B77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0175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0E1500A-1DBA-B1E1-6C1A-C5D5E833A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41" t="20359" b="21038"/>
          <a:stretch/>
        </p:blipFill>
        <p:spPr>
          <a:xfrm>
            <a:off x="6019135" y="3187879"/>
            <a:ext cx="729625" cy="36701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EAD2009-1E2E-F872-034F-E449F7D1D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1" t="10483" r="8487" b="14809"/>
          <a:stretch/>
        </p:blipFill>
        <p:spPr>
          <a:xfrm rot="5400000">
            <a:off x="6462459" y="867066"/>
            <a:ext cx="3113698" cy="26197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E54EC9-17E9-1235-FAA7-C3684CCAE8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05" t="34510" r="27929" b="39276"/>
          <a:stretch/>
        </p:blipFill>
        <p:spPr>
          <a:xfrm>
            <a:off x="532871" y="428134"/>
            <a:ext cx="5909720" cy="24048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2E2F060-530F-54EC-57CD-BDBA671EC2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105" r="7155" b="13145"/>
          <a:stretch/>
        </p:blipFill>
        <p:spPr>
          <a:xfrm>
            <a:off x="202131" y="3276600"/>
            <a:ext cx="579174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9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14B0738-BBB0-C735-8340-3A15C798E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35" y="135694"/>
            <a:ext cx="3107481" cy="24900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EA4794-7D0D-0BC2-678A-9DD24361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400" y="129284"/>
            <a:ext cx="2755306" cy="24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0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119A4173-6AB0-F322-60D1-108DDD0DFF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D204D58-4E9D-9D61-0335-9C38B74BDCB1}"/>
              </a:ext>
            </a:extLst>
          </p:cNvPr>
          <p:cNvSpPr txBox="1"/>
          <p:nvPr/>
        </p:nvSpPr>
        <p:spPr>
          <a:xfrm>
            <a:off x="6528185" y="255280"/>
            <a:ext cx="46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E49D4E-7BC7-5DFB-AD9F-1FF4CFC7656A}"/>
              </a:ext>
            </a:extLst>
          </p:cNvPr>
          <p:cNvSpPr txBox="1"/>
          <p:nvPr/>
        </p:nvSpPr>
        <p:spPr>
          <a:xfrm>
            <a:off x="4209376" y="304392"/>
            <a:ext cx="46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A9649E-BD9D-AC95-2B1F-A9793FCCA54A}"/>
              </a:ext>
            </a:extLst>
          </p:cNvPr>
          <p:cNvSpPr txBox="1"/>
          <p:nvPr/>
        </p:nvSpPr>
        <p:spPr>
          <a:xfrm>
            <a:off x="5042808" y="261080"/>
            <a:ext cx="46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BF142B-6381-D3EB-67BC-4EE7552709FA}"/>
              </a:ext>
            </a:extLst>
          </p:cNvPr>
          <p:cNvSpPr txBox="1"/>
          <p:nvPr/>
        </p:nvSpPr>
        <p:spPr>
          <a:xfrm>
            <a:off x="5776340" y="255280"/>
            <a:ext cx="46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00849E-C8B7-BBD8-7F92-B8F70EA5D51D}"/>
              </a:ext>
            </a:extLst>
          </p:cNvPr>
          <p:cNvSpPr txBox="1"/>
          <p:nvPr/>
        </p:nvSpPr>
        <p:spPr>
          <a:xfrm>
            <a:off x="20072" y="290027"/>
            <a:ext cx="46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41ECC5-FB84-4E65-AF90-337F8B93E01B}"/>
              </a:ext>
            </a:extLst>
          </p:cNvPr>
          <p:cNvSpPr txBox="1"/>
          <p:nvPr/>
        </p:nvSpPr>
        <p:spPr>
          <a:xfrm>
            <a:off x="812393" y="280489"/>
            <a:ext cx="46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59156B2-94B4-1355-D95E-2B144AE8A2BF}"/>
              </a:ext>
            </a:extLst>
          </p:cNvPr>
          <p:cNvSpPr txBox="1"/>
          <p:nvPr/>
        </p:nvSpPr>
        <p:spPr>
          <a:xfrm>
            <a:off x="1678527" y="278298"/>
            <a:ext cx="46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8FE2506-DCE4-5A80-6B00-1E1302D49A5F}"/>
              </a:ext>
            </a:extLst>
          </p:cNvPr>
          <p:cNvSpPr txBox="1"/>
          <p:nvPr/>
        </p:nvSpPr>
        <p:spPr>
          <a:xfrm>
            <a:off x="2459131" y="267950"/>
            <a:ext cx="46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C440BD5-4697-A7D3-8BFD-EC8E4373C869}"/>
              </a:ext>
            </a:extLst>
          </p:cNvPr>
          <p:cNvCxnSpPr>
            <a:cxnSpLocks/>
          </p:cNvCxnSpPr>
          <p:nvPr/>
        </p:nvCxnSpPr>
        <p:spPr>
          <a:xfrm>
            <a:off x="3744471" y="663191"/>
            <a:ext cx="0" cy="3982842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B108DF3-3B3C-E243-7686-32700BA8754C}"/>
              </a:ext>
            </a:extLst>
          </p:cNvPr>
          <p:cNvSpPr txBox="1"/>
          <p:nvPr/>
        </p:nvSpPr>
        <p:spPr>
          <a:xfrm>
            <a:off x="1282071" y="18250"/>
            <a:ext cx="1438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PANN (m/a)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3F4067B-6297-3059-75FB-66DEF34357D7}"/>
              </a:ext>
            </a:extLst>
          </p:cNvPr>
          <p:cNvSpPr txBox="1"/>
          <p:nvPr/>
        </p:nvSpPr>
        <p:spPr>
          <a:xfrm>
            <a:off x="5107962" y="18250"/>
            <a:ext cx="1438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TANN (°C/a)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D9E8DA8-D7EF-2DA6-70CC-7E17C4900D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C89D7936-7954-06EF-385E-6E56A10E53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4A0943F-164E-A114-0038-9B733F72D8DC}"/>
              </a:ext>
            </a:extLst>
          </p:cNvPr>
          <p:cNvSpPr txBox="1"/>
          <p:nvPr/>
        </p:nvSpPr>
        <p:spPr>
          <a:xfrm>
            <a:off x="3321219" y="270225"/>
            <a:ext cx="46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A2686C5F-AE4F-60B7-BDB4-97C2B09A4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8" r="39032" b="10717"/>
          <a:stretch/>
        </p:blipFill>
        <p:spPr>
          <a:xfrm rot="5400000">
            <a:off x="-209133" y="815566"/>
            <a:ext cx="4128614" cy="3600755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E41ACFFB-7015-AF7D-145D-3716EC5E9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8" r="39847" b="10175"/>
          <a:stretch/>
        </p:blipFill>
        <p:spPr>
          <a:xfrm rot="5400000">
            <a:off x="3509985" y="909765"/>
            <a:ext cx="4128616" cy="341235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83FE7C1-1C0B-BA4A-870F-5134312DB0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6" r="33244" b="7930"/>
          <a:stretch/>
        </p:blipFill>
        <p:spPr>
          <a:xfrm rot="5400000">
            <a:off x="3630614" y="965004"/>
            <a:ext cx="3887497" cy="341221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9C3772A-B847-F12C-BA4C-D846B9AEF5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3" r="34342" b="7958"/>
          <a:stretch/>
        </p:blipFill>
        <p:spPr>
          <a:xfrm rot="5400000">
            <a:off x="-124684" y="865798"/>
            <a:ext cx="3986271" cy="357419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B2FD608-A4DE-EAFC-764C-969EA32ACB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46" b="5719"/>
          <a:stretch/>
        </p:blipFill>
        <p:spPr>
          <a:xfrm>
            <a:off x="1907924" y="3721547"/>
            <a:ext cx="3800053" cy="283206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58F457A-8898-A539-570E-E22784AB9F94}"/>
              </a:ext>
            </a:extLst>
          </p:cNvPr>
          <p:cNvSpPr txBox="1"/>
          <p:nvPr/>
        </p:nvSpPr>
        <p:spPr>
          <a:xfrm>
            <a:off x="4427565" y="6508645"/>
            <a:ext cx="38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F9BD0F6-6C66-5951-736C-13CFA553D9C4}"/>
              </a:ext>
            </a:extLst>
          </p:cNvPr>
          <p:cNvSpPr txBox="1"/>
          <p:nvPr/>
        </p:nvSpPr>
        <p:spPr>
          <a:xfrm>
            <a:off x="2267837" y="6511457"/>
            <a:ext cx="38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74F80B-2BCC-5CBC-5653-612570C15190}"/>
              </a:ext>
            </a:extLst>
          </p:cNvPr>
          <p:cNvSpPr txBox="1"/>
          <p:nvPr/>
        </p:nvSpPr>
        <p:spPr>
          <a:xfrm>
            <a:off x="3083840" y="6507011"/>
            <a:ext cx="38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EB5636-F71F-18A7-4476-359F844AF079}"/>
              </a:ext>
            </a:extLst>
          </p:cNvPr>
          <p:cNvSpPr txBox="1"/>
          <p:nvPr/>
        </p:nvSpPr>
        <p:spPr>
          <a:xfrm>
            <a:off x="3720948" y="6508645"/>
            <a:ext cx="38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D189AF0-08F2-1EDF-E26A-B4190A855A3A}"/>
              </a:ext>
            </a:extLst>
          </p:cNvPr>
          <p:cNvSpPr txBox="1"/>
          <p:nvPr/>
        </p:nvSpPr>
        <p:spPr>
          <a:xfrm>
            <a:off x="1694927" y="6322544"/>
            <a:ext cx="38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71CC2F7-BA15-3580-9AD2-0B774A1F06DB}"/>
              </a:ext>
            </a:extLst>
          </p:cNvPr>
          <p:cNvSpPr txBox="1"/>
          <p:nvPr/>
        </p:nvSpPr>
        <p:spPr>
          <a:xfrm>
            <a:off x="1715947" y="5733176"/>
            <a:ext cx="38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1       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8C236F9-F83C-B237-0D8D-487B39B1046F}"/>
              </a:ext>
            </a:extLst>
          </p:cNvPr>
          <p:cNvSpPr txBox="1"/>
          <p:nvPr/>
        </p:nvSpPr>
        <p:spPr>
          <a:xfrm>
            <a:off x="1719861" y="5122020"/>
            <a:ext cx="38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2      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A48E744-B55B-E917-6D83-A3CC4D7707E6}"/>
              </a:ext>
            </a:extLst>
          </p:cNvPr>
          <p:cNvSpPr txBox="1"/>
          <p:nvPr/>
        </p:nvSpPr>
        <p:spPr>
          <a:xfrm>
            <a:off x="1704338" y="4535035"/>
            <a:ext cx="38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350022F-0459-F06B-B25A-7A0A9DB5FA02}"/>
              </a:ext>
            </a:extLst>
          </p:cNvPr>
          <p:cNvSpPr txBox="1"/>
          <p:nvPr/>
        </p:nvSpPr>
        <p:spPr>
          <a:xfrm rot="16200000">
            <a:off x="933627" y="5014140"/>
            <a:ext cx="1438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PANN (m)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728FEB3-67B0-38D0-AE0E-C77E3CB02EB1}"/>
              </a:ext>
            </a:extLst>
          </p:cNvPr>
          <p:cNvSpPr txBox="1"/>
          <p:nvPr/>
        </p:nvSpPr>
        <p:spPr>
          <a:xfrm>
            <a:off x="3211582" y="6675037"/>
            <a:ext cx="1185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TANN (°C)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B6392B5-E71C-807C-9EBC-94592EE36103}"/>
              </a:ext>
            </a:extLst>
          </p:cNvPr>
          <p:cNvSpPr/>
          <p:nvPr/>
        </p:nvSpPr>
        <p:spPr>
          <a:xfrm>
            <a:off x="3903517" y="5678203"/>
            <a:ext cx="160870" cy="1822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6705C7E-9829-7D9C-E56E-CFAFA9851C63}"/>
              </a:ext>
            </a:extLst>
          </p:cNvPr>
          <p:cNvSpPr/>
          <p:nvPr/>
        </p:nvSpPr>
        <p:spPr>
          <a:xfrm>
            <a:off x="3996283" y="5780903"/>
            <a:ext cx="160870" cy="1822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5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D051772-8AA8-272F-460B-93C634355AF6}"/>
              </a:ext>
            </a:extLst>
          </p:cNvPr>
          <p:cNvSpPr/>
          <p:nvPr/>
        </p:nvSpPr>
        <p:spPr>
          <a:xfrm>
            <a:off x="3777625" y="5512550"/>
            <a:ext cx="160870" cy="1822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0FE96AE-BDBC-91A5-CB57-85FDCEB64DCE}"/>
              </a:ext>
            </a:extLst>
          </p:cNvPr>
          <p:cNvSpPr/>
          <p:nvPr/>
        </p:nvSpPr>
        <p:spPr>
          <a:xfrm>
            <a:off x="3651733" y="5535745"/>
            <a:ext cx="160870" cy="1822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E1586A6-2E89-C073-8008-B4720552758E}"/>
              </a:ext>
            </a:extLst>
          </p:cNvPr>
          <p:cNvSpPr/>
          <p:nvPr/>
        </p:nvSpPr>
        <p:spPr>
          <a:xfrm>
            <a:off x="3535778" y="5459548"/>
            <a:ext cx="160870" cy="1822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891B90-3B20-F635-E035-703BD7D6D0AB}"/>
              </a:ext>
            </a:extLst>
          </p:cNvPr>
          <p:cNvSpPr/>
          <p:nvPr/>
        </p:nvSpPr>
        <p:spPr>
          <a:xfrm>
            <a:off x="8466096" y="659761"/>
            <a:ext cx="102607" cy="237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C05CF9-B2FA-1B74-9EE3-8AA7D7F4564D}"/>
              </a:ext>
            </a:extLst>
          </p:cNvPr>
          <p:cNvSpPr/>
          <p:nvPr/>
        </p:nvSpPr>
        <p:spPr>
          <a:xfrm rot="5400000">
            <a:off x="10437134" y="1793529"/>
            <a:ext cx="115901" cy="3284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29E5AC-0845-5653-9C67-5B6F57E122D7}"/>
              </a:ext>
            </a:extLst>
          </p:cNvPr>
          <p:cNvSpPr/>
          <p:nvPr/>
        </p:nvSpPr>
        <p:spPr>
          <a:xfrm>
            <a:off x="8466096" y="566002"/>
            <a:ext cx="102607" cy="2710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DB8060-10A1-98FB-9492-B93CA919031C}"/>
              </a:ext>
            </a:extLst>
          </p:cNvPr>
          <p:cNvSpPr/>
          <p:nvPr/>
        </p:nvSpPr>
        <p:spPr>
          <a:xfrm rot="5400000">
            <a:off x="10343526" y="2080348"/>
            <a:ext cx="102607" cy="2710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D9AE33-EDD1-9398-1A26-BC2DFDFE9C62}"/>
              </a:ext>
            </a:extLst>
          </p:cNvPr>
          <p:cNvSpPr/>
          <p:nvPr/>
        </p:nvSpPr>
        <p:spPr>
          <a:xfrm>
            <a:off x="8388237" y="1505712"/>
            <a:ext cx="102607" cy="499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E56D8E6F-A082-9ED8-93A1-5C27BDB1E2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01" b="4684"/>
          <a:stretch/>
        </p:blipFill>
        <p:spPr>
          <a:xfrm rot="16200000">
            <a:off x="6055368" y="4367927"/>
            <a:ext cx="2710598" cy="1853284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0C1665F0-33DC-6457-ABD9-8A5358A6EB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45" t="29735" r="20507" b="21987"/>
          <a:stretch/>
        </p:blipFill>
        <p:spPr>
          <a:xfrm>
            <a:off x="8277918" y="3939269"/>
            <a:ext cx="3824791" cy="2768924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CA579B29-3928-F959-5D8F-E4312FB8E055}"/>
              </a:ext>
            </a:extLst>
          </p:cNvPr>
          <p:cNvSpPr txBox="1"/>
          <p:nvPr/>
        </p:nvSpPr>
        <p:spPr>
          <a:xfrm>
            <a:off x="8659414" y="4003262"/>
            <a:ext cx="105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e. GA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0F869F19-8A3F-0FEA-80E7-2199A088DB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45" t="86602" r="20507" b="1913"/>
          <a:stretch/>
        </p:blipFill>
        <p:spPr>
          <a:xfrm>
            <a:off x="8259629" y="3255386"/>
            <a:ext cx="3824791" cy="6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2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6751F28-6A3F-7CDD-5246-C9D6F03BE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2" r="4510" b="7435"/>
          <a:stretch/>
        </p:blipFill>
        <p:spPr>
          <a:xfrm rot="5400000" flipH="1">
            <a:off x="9895520" y="3357916"/>
            <a:ext cx="2626579" cy="16516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CE3FF51-B1A3-695B-E4D0-9F78ED8D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6" r="3138" b="6927"/>
          <a:stretch/>
        </p:blipFill>
        <p:spPr>
          <a:xfrm rot="16200000">
            <a:off x="-542138" y="3530244"/>
            <a:ext cx="2639458" cy="12941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BB99C-A302-1661-7D72-1F233AA54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61" b="7177"/>
          <a:stretch/>
        </p:blipFill>
        <p:spPr>
          <a:xfrm rot="16200000">
            <a:off x="-507953" y="787135"/>
            <a:ext cx="2535618" cy="12874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FF7B8B-460D-4D8F-54D3-5D08F815D4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86" t="80408" r="15618" b="10267"/>
          <a:stretch/>
        </p:blipFill>
        <p:spPr>
          <a:xfrm>
            <a:off x="3274162" y="5806237"/>
            <a:ext cx="5945587" cy="50257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5AE4FAC-B0CE-686F-5531-CB010D04F7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2" t="29209" r="15581" b="22410"/>
          <a:stretch/>
        </p:blipFill>
        <p:spPr>
          <a:xfrm>
            <a:off x="1617517" y="2831285"/>
            <a:ext cx="4371454" cy="29617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936EE1F-AC01-5753-BBF2-F1722FFF44A3}"/>
              </a:ext>
            </a:extLst>
          </p:cNvPr>
          <p:cNvSpPr txBox="1"/>
          <p:nvPr/>
        </p:nvSpPr>
        <p:spPr>
          <a:xfrm>
            <a:off x="10189284" y="2881031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F78BF61-1CE6-1467-35B4-AF9BB38F508F}"/>
              </a:ext>
            </a:extLst>
          </p:cNvPr>
          <p:cNvSpPr txBox="1"/>
          <p:nvPr/>
        </p:nvSpPr>
        <p:spPr>
          <a:xfrm>
            <a:off x="10154558" y="4066730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20</a:t>
            </a:r>
            <a:endParaRPr lang="fr-FR" sz="11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ED13629-5B1B-E74C-6493-BD0A55F2A026}"/>
              </a:ext>
            </a:extLst>
          </p:cNvPr>
          <p:cNvSpPr txBox="1"/>
          <p:nvPr/>
        </p:nvSpPr>
        <p:spPr>
          <a:xfrm>
            <a:off x="10149868" y="5265864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40</a:t>
            </a:r>
            <a:endParaRPr lang="fr-FR" sz="1100" dirty="0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5378315-AD3D-53B9-EE53-F15B7CBE81B2}"/>
              </a:ext>
            </a:extLst>
          </p:cNvPr>
          <p:cNvCxnSpPr>
            <a:cxnSpLocks/>
          </p:cNvCxnSpPr>
          <p:nvPr/>
        </p:nvCxnSpPr>
        <p:spPr>
          <a:xfrm>
            <a:off x="10347013" y="2977305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540491C-0FD8-8986-297F-DF5A3DD9CEA8}"/>
              </a:ext>
            </a:extLst>
          </p:cNvPr>
          <p:cNvCxnSpPr>
            <a:cxnSpLocks/>
          </p:cNvCxnSpPr>
          <p:nvPr/>
        </p:nvCxnSpPr>
        <p:spPr>
          <a:xfrm>
            <a:off x="10349362" y="4165189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30FA453-1FE6-ED11-91C5-25E5F5EA82A3}"/>
              </a:ext>
            </a:extLst>
          </p:cNvPr>
          <p:cNvCxnSpPr>
            <a:cxnSpLocks/>
          </p:cNvCxnSpPr>
          <p:nvPr/>
        </p:nvCxnSpPr>
        <p:spPr>
          <a:xfrm>
            <a:off x="10342329" y="5371386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4A45E02-77DA-EDF4-D648-4EA6C578EE50}"/>
              </a:ext>
            </a:extLst>
          </p:cNvPr>
          <p:cNvSpPr txBox="1"/>
          <p:nvPr/>
        </p:nvSpPr>
        <p:spPr>
          <a:xfrm>
            <a:off x="1385093" y="4131767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-20</a:t>
            </a:r>
            <a:endParaRPr lang="fr-FR" sz="1100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FC8CBDB-764F-FDF1-5EF9-C36E46753035}"/>
              </a:ext>
            </a:extLst>
          </p:cNvPr>
          <p:cNvCxnSpPr>
            <a:cxnSpLocks/>
          </p:cNvCxnSpPr>
          <p:nvPr/>
        </p:nvCxnSpPr>
        <p:spPr>
          <a:xfrm>
            <a:off x="1404216" y="4240708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B9171D4-9CA2-ADFB-5C9E-8553E4BD5784}"/>
              </a:ext>
            </a:extLst>
          </p:cNvPr>
          <p:cNvSpPr txBox="1"/>
          <p:nvPr/>
        </p:nvSpPr>
        <p:spPr>
          <a:xfrm>
            <a:off x="1405868" y="3299284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0</a:t>
            </a:r>
            <a:endParaRPr lang="fr-FR" sz="1100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DFAFE2C-D555-18CA-F4D9-380708C38936}"/>
              </a:ext>
            </a:extLst>
          </p:cNvPr>
          <p:cNvCxnSpPr>
            <a:cxnSpLocks/>
          </p:cNvCxnSpPr>
          <p:nvPr/>
        </p:nvCxnSpPr>
        <p:spPr>
          <a:xfrm>
            <a:off x="1410105" y="3401035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14AE5108-C0F3-CACB-94A9-6E838A9B6E37}"/>
              </a:ext>
            </a:extLst>
          </p:cNvPr>
          <p:cNvSpPr txBox="1"/>
          <p:nvPr/>
        </p:nvSpPr>
        <p:spPr>
          <a:xfrm>
            <a:off x="1400644" y="4953288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-40</a:t>
            </a:r>
            <a:endParaRPr lang="fr-FR" sz="1100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8029123D-EC17-DCEE-4204-43FE180CC2B4}"/>
              </a:ext>
            </a:extLst>
          </p:cNvPr>
          <p:cNvCxnSpPr>
            <a:cxnSpLocks/>
          </p:cNvCxnSpPr>
          <p:nvPr/>
        </p:nvCxnSpPr>
        <p:spPr>
          <a:xfrm>
            <a:off x="1412406" y="5063095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E35A308-4B85-DB8E-6CF8-4C45C9B7B774}"/>
              </a:ext>
            </a:extLst>
          </p:cNvPr>
          <p:cNvSpPr txBox="1"/>
          <p:nvPr/>
        </p:nvSpPr>
        <p:spPr>
          <a:xfrm>
            <a:off x="6227376" y="162493"/>
            <a:ext cx="1052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b. PANN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3508001-36EA-91DA-7FDA-D2C2FE1B18EC}"/>
              </a:ext>
            </a:extLst>
          </p:cNvPr>
          <p:cNvSpPr txBox="1"/>
          <p:nvPr/>
        </p:nvSpPr>
        <p:spPr>
          <a:xfrm>
            <a:off x="1376729" y="1596882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0</a:t>
            </a:r>
            <a:endParaRPr lang="fr-FR" sz="1100" dirty="0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FD6CD02-E789-EA47-C314-D524A0ABF922}"/>
              </a:ext>
            </a:extLst>
          </p:cNvPr>
          <p:cNvCxnSpPr>
            <a:cxnSpLocks/>
          </p:cNvCxnSpPr>
          <p:nvPr/>
        </p:nvCxnSpPr>
        <p:spPr>
          <a:xfrm>
            <a:off x="1391399" y="1692020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B9603E5D-635A-A6C8-773A-D735DF8873AA}"/>
              </a:ext>
            </a:extLst>
          </p:cNvPr>
          <p:cNvSpPr txBox="1"/>
          <p:nvPr/>
        </p:nvSpPr>
        <p:spPr>
          <a:xfrm>
            <a:off x="1387785" y="2143956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10</a:t>
            </a:r>
            <a:endParaRPr lang="fr-FR" sz="1100" dirty="0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7ED7708-F593-4E42-6147-FC7611CA5954}"/>
              </a:ext>
            </a:extLst>
          </p:cNvPr>
          <p:cNvCxnSpPr>
            <a:cxnSpLocks/>
          </p:cNvCxnSpPr>
          <p:nvPr/>
        </p:nvCxnSpPr>
        <p:spPr>
          <a:xfrm>
            <a:off x="1402455" y="2239094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DE87F0DC-8FEC-345C-D7A9-DBF2D8E799A9}"/>
              </a:ext>
            </a:extLst>
          </p:cNvPr>
          <p:cNvSpPr txBox="1"/>
          <p:nvPr/>
        </p:nvSpPr>
        <p:spPr>
          <a:xfrm>
            <a:off x="1387785" y="1042481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10</a:t>
            </a:r>
            <a:endParaRPr lang="fr-FR" sz="1100" dirty="0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628C4187-9880-E42B-F944-AC77AF7450A0}"/>
              </a:ext>
            </a:extLst>
          </p:cNvPr>
          <p:cNvCxnSpPr>
            <a:cxnSpLocks/>
          </p:cNvCxnSpPr>
          <p:nvPr/>
        </p:nvCxnSpPr>
        <p:spPr>
          <a:xfrm>
            <a:off x="1402455" y="1137619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3D552549-A1D8-6E4E-5078-1435E161242F}"/>
              </a:ext>
            </a:extLst>
          </p:cNvPr>
          <p:cNvSpPr txBox="1"/>
          <p:nvPr/>
        </p:nvSpPr>
        <p:spPr>
          <a:xfrm>
            <a:off x="1381326" y="474654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20</a:t>
            </a:r>
            <a:endParaRPr lang="fr-FR" sz="1100" dirty="0"/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0527AD29-D3DE-E127-8F02-E4203B739651}"/>
              </a:ext>
            </a:extLst>
          </p:cNvPr>
          <p:cNvCxnSpPr>
            <a:cxnSpLocks/>
          </p:cNvCxnSpPr>
          <p:nvPr/>
        </p:nvCxnSpPr>
        <p:spPr>
          <a:xfrm>
            <a:off x="1395996" y="584081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AF2E625-F263-2968-B35D-5DE35AA2D68F}"/>
              </a:ext>
            </a:extLst>
          </p:cNvPr>
          <p:cNvSpPr/>
          <p:nvPr/>
        </p:nvSpPr>
        <p:spPr>
          <a:xfrm>
            <a:off x="5543945" y="5614676"/>
            <a:ext cx="681162" cy="167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BA06902-6C74-E4FF-D302-0A146AF3F114}"/>
              </a:ext>
            </a:extLst>
          </p:cNvPr>
          <p:cNvSpPr txBox="1"/>
          <p:nvPr/>
        </p:nvSpPr>
        <p:spPr>
          <a:xfrm>
            <a:off x="10178777" y="587017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3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70909BE-33D6-D166-9E6F-A44EEEA1D947}"/>
              </a:ext>
            </a:extLst>
          </p:cNvPr>
          <p:cNvSpPr txBox="1"/>
          <p:nvPr/>
        </p:nvSpPr>
        <p:spPr>
          <a:xfrm>
            <a:off x="10181992" y="1852403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1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8347D65-6113-E5DB-A4C7-91817330621A}"/>
              </a:ext>
            </a:extLst>
          </p:cNvPr>
          <p:cNvSpPr txBox="1"/>
          <p:nvPr/>
        </p:nvSpPr>
        <p:spPr>
          <a:xfrm>
            <a:off x="10184094" y="2485208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E895D7A-513E-AED6-A667-6CE6675AAB77}"/>
              </a:ext>
            </a:extLst>
          </p:cNvPr>
          <p:cNvSpPr txBox="1"/>
          <p:nvPr/>
        </p:nvSpPr>
        <p:spPr>
          <a:xfrm>
            <a:off x="1862630" y="157901"/>
            <a:ext cx="1052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a. TANN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5792C17-9865-97D0-87C6-D2685865C212}"/>
              </a:ext>
            </a:extLst>
          </p:cNvPr>
          <p:cNvSpPr txBox="1"/>
          <p:nvPr/>
        </p:nvSpPr>
        <p:spPr>
          <a:xfrm>
            <a:off x="6300552" y="2873110"/>
            <a:ext cx="105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d. MTWM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41A3EED-03CA-940B-5BC7-8C77E82E29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92" t="29229" r="16054" b="23477"/>
          <a:stretch/>
        </p:blipFill>
        <p:spPr>
          <a:xfrm>
            <a:off x="1598082" y="138448"/>
            <a:ext cx="4336266" cy="270296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EE09779-435B-2A42-D0CB-E151C660B8A5}"/>
              </a:ext>
            </a:extLst>
          </p:cNvPr>
          <p:cNvSpPr txBox="1"/>
          <p:nvPr/>
        </p:nvSpPr>
        <p:spPr>
          <a:xfrm>
            <a:off x="1872446" y="168612"/>
            <a:ext cx="613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a. TANN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5BD119D-0B58-6C7D-87A5-636A6F80A4A0}"/>
              </a:ext>
            </a:extLst>
          </p:cNvPr>
          <p:cNvSpPr txBox="1"/>
          <p:nvPr/>
        </p:nvSpPr>
        <p:spPr>
          <a:xfrm>
            <a:off x="1890979" y="2870451"/>
            <a:ext cx="105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c. MTCM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DAB81AC-8895-D1B6-38D8-861AD1B6FC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B5F0921-5D63-1B64-F778-D5E0FBB82C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85" t="28865" r="15829" b="22805"/>
          <a:stretch/>
        </p:blipFill>
        <p:spPr>
          <a:xfrm>
            <a:off x="5957585" y="119975"/>
            <a:ext cx="4221834" cy="27577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4E6E0A5-F836-65AC-4D64-5D361EE426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5" t="29193" r="16087" b="22805"/>
          <a:stretch/>
        </p:blipFill>
        <p:spPr>
          <a:xfrm>
            <a:off x="5979644" y="2831286"/>
            <a:ext cx="4195318" cy="29223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C3466E-0481-0911-5C8B-E7A31047B385}"/>
              </a:ext>
            </a:extLst>
          </p:cNvPr>
          <p:cNvSpPr/>
          <p:nvPr/>
        </p:nvSpPr>
        <p:spPr>
          <a:xfrm>
            <a:off x="10414863" y="4749800"/>
            <a:ext cx="45719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7B3FB5-1BB1-C7D1-D905-3BA379853BDE}"/>
              </a:ext>
            </a:extLst>
          </p:cNvPr>
          <p:cNvSpPr/>
          <p:nvPr/>
        </p:nvSpPr>
        <p:spPr>
          <a:xfrm>
            <a:off x="10415138" y="3538193"/>
            <a:ext cx="45719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7BBBD543-4E3F-865B-D101-6D9DFA3CF58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454" t="-203" r="374" b="7142"/>
          <a:stretch/>
        </p:blipFill>
        <p:spPr>
          <a:xfrm rot="16200000" flipV="1">
            <a:off x="10014971" y="509071"/>
            <a:ext cx="2448766" cy="1746423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A8093E7-EDE7-37EE-9B4E-F6AE0E39100D}"/>
              </a:ext>
            </a:extLst>
          </p:cNvPr>
          <p:cNvSpPr txBox="1"/>
          <p:nvPr/>
        </p:nvSpPr>
        <p:spPr>
          <a:xfrm>
            <a:off x="10186219" y="1201665"/>
            <a:ext cx="342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2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D6249AC-70CE-6719-95C0-C15323A50E79}"/>
              </a:ext>
            </a:extLst>
          </p:cNvPr>
          <p:cNvCxnSpPr>
            <a:cxnSpLocks/>
          </p:cNvCxnSpPr>
          <p:nvPr/>
        </p:nvCxnSpPr>
        <p:spPr>
          <a:xfrm>
            <a:off x="10341081" y="2586480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E7DD6AB-EBFF-D2F9-8E0D-E4BD8A721C47}"/>
              </a:ext>
            </a:extLst>
          </p:cNvPr>
          <p:cNvCxnSpPr>
            <a:cxnSpLocks/>
          </p:cNvCxnSpPr>
          <p:nvPr/>
        </p:nvCxnSpPr>
        <p:spPr>
          <a:xfrm>
            <a:off x="10338917" y="1957066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C3DEF81-F464-1F3A-0594-39DE13E39028}"/>
              </a:ext>
            </a:extLst>
          </p:cNvPr>
          <p:cNvCxnSpPr>
            <a:cxnSpLocks/>
          </p:cNvCxnSpPr>
          <p:nvPr/>
        </p:nvCxnSpPr>
        <p:spPr>
          <a:xfrm>
            <a:off x="10343645" y="1320013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89C546DD-2737-45F3-3831-E8BE2841CF37}"/>
              </a:ext>
            </a:extLst>
          </p:cNvPr>
          <p:cNvCxnSpPr>
            <a:cxnSpLocks/>
          </p:cNvCxnSpPr>
          <p:nvPr/>
        </p:nvCxnSpPr>
        <p:spPr>
          <a:xfrm>
            <a:off x="10337016" y="688070"/>
            <a:ext cx="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Image 65">
            <a:extLst>
              <a:ext uri="{FF2B5EF4-FFF2-40B4-BE49-F238E27FC236}">
                <a16:creationId xmlns:a16="http://schemas.microsoft.com/office/drawing/2014/main" id="{9F5C8B6A-370B-8877-059C-CF590D856C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20" t="80898" r="15829" b="12692"/>
          <a:stretch/>
        </p:blipFill>
        <p:spPr>
          <a:xfrm>
            <a:off x="3222143" y="6420209"/>
            <a:ext cx="5997606" cy="317816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829AF3BA-5C20-D06B-0E07-9079536C962D}"/>
              </a:ext>
            </a:extLst>
          </p:cNvPr>
          <p:cNvSpPr txBox="1"/>
          <p:nvPr/>
        </p:nvSpPr>
        <p:spPr>
          <a:xfrm>
            <a:off x="5521518" y="6219982"/>
            <a:ext cx="2524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/>
              <a:t>Precipitation</a:t>
            </a:r>
            <a:r>
              <a:rPr lang="fr-FR" sz="1200" i="1" dirty="0"/>
              <a:t> (m)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B1DCC15-8337-AF01-2120-DD51139D418F}"/>
              </a:ext>
            </a:extLst>
          </p:cNvPr>
          <p:cNvSpPr txBox="1"/>
          <p:nvPr/>
        </p:nvSpPr>
        <p:spPr>
          <a:xfrm>
            <a:off x="4655692" y="5647058"/>
            <a:ext cx="292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/>
              <a:t>Temperature</a:t>
            </a:r>
            <a:r>
              <a:rPr lang="fr-FR" sz="1200" i="1" dirty="0"/>
              <a:t> (°C)</a:t>
            </a:r>
            <a:endParaRPr lang="fr-FR" sz="1200" dirty="0"/>
          </a:p>
          <a:p>
            <a:endParaRPr lang="fr-FR" sz="1200" i="1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6B79ADD-9A74-0DDF-8671-14293E156F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809" t="86939" r="54280" b="10205"/>
          <a:stretch/>
        </p:blipFill>
        <p:spPr>
          <a:xfrm>
            <a:off x="6167288" y="6721169"/>
            <a:ext cx="149157" cy="14162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8F2F7B78-F6D7-0724-0C76-A251BD52BC2A}"/>
              </a:ext>
            </a:extLst>
          </p:cNvPr>
          <p:cNvSpPr/>
          <p:nvPr/>
        </p:nvSpPr>
        <p:spPr>
          <a:xfrm>
            <a:off x="6321464" y="6716376"/>
            <a:ext cx="222008" cy="75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050CA069-0902-C51B-744D-37323535A5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0232" t="86348" r="17212" b="10743"/>
          <a:stretch/>
        </p:blipFill>
        <p:spPr>
          <a:xfrm>
            <a:off x="9020187" y="6682041"/>
            <a:ext cx="199562" cy="144274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84A4781C-4099-B139-DEAA-700A1E2DCD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676" t="86423" r="34767" b="10721"/>
          <a:stretch/>
        </p:blipFill>
        <p:spPr>
          <a:xfrm>
            <a:off x="7627071" y="6682040"/>
            <a:ext cx="199562" cy="14162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5914DD2-8E6E-A3B8-A688-472644D2230A}"/>
              </a:ext>
            </a:extLst>
          </p:cNvPr>
          <p:cNvSpPr/>
          <p:nvPr/>
        </p:nvSpPr>
        <p:spPr>
          <a:xfrm>
            <a:off x="7818981" y="6678214"/>
            <a:ext cx="165759" cy="17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F0755F7-23B3-ACD9-1747-DBFAE8644688}"/>
              </a:ext>
            </a:extLst>
          </p:cNvPr>
          <p:cNvSpPr txBox="1"/>
          <p:nvPr/>
        </p:nvSpPr>
        <p:spPr>
          <a:xfrm>
            <a:off x="7648798" y="6681910"/>
            <a:ext cx="27446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dirty="0"/>
              <a:t>,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F3C56D-375E-EE17-CA00-B70994F30D01}"/>
              </a:ext>
            </a:extLst>
          </p:cNvPr>
          <p:cNvSpPr/>
          <p:nvPr/>
        </p:nvSpPr>
        <p:spPr>
          <a:xfrm>
            <a:off x="4737100" y="6699662"/>
            <a:ext cx="245513" cy="53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2810976C-FFD5-4EB2-1341-4018404F4B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331" t="86703" r="70688" b="11464"/>
          <a:stretch/>
        </p:blipFill>
        <p:spPr>
          <a:xfrm>
            <a:off x="4780125" y="6706212"/>
            <a:ext cx="76537" cy="90919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625CE7A6-5FD6-7729-0640-39040FC77E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44" t="86938" r="72200" b="10597"/>
          <a:stretch/>
        </p:blipFill>
        <p:spPr>
          <a:xfrm>
            <a:off x="4866296" y="6718139"/>
            <a:ext cx="66781" cy="122218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DA993E24-EF67-B467-2F67-E5CDE48CD577}"/>
              </a:ext>
            </a:extLst>
          </p:cNvPr>
          <p:cNvSpPr txBox="1"/>
          <p:nvPr/>
        </p:nvSpPr>
        <p:spPr>
          <a:xfrm>
            <a:off x="4765987" y="6687162"/>
            <a:ext cx="27446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dirty="0"/>
              <a:t>,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6C00CA-A8AD-B055-003F-506907880218}"/>
              </a:ext>
            </a:extLst>
          </p:cNvPr>
          <p:cNvSpPr/>
          <p:nvPr/>
        </p:nvSpPr>
        <p:spPr>
          <a:xfrm>
            <a:off x="4753456" y="6729432"/>
            <a:ext cx="45719" cy="65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7A52B8A-D1EF-6EB8-3291-38E7C7A469C2}"/>
              </a:ext>
            </a:extLst>
          </p:cNvPr>
          <p:cNvSpPr txBox="1"/>
          <p:nvPr/>
        </p:nvSpPr>
        <p:spPr>
          <a:xfrm>
            <a:off x="6338709" y="2930431"/>
            <a:ext cx="105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d. MTWM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D06C423-E259-956C-318C-3AB18C5327D8}"/>
              </a:ext>
            </a:extLst>
          </p:cNvPr>
          <p:cNvSpPr txBox="1"/>
          <p:nvPr/>
        </p:nvSpPr>
        <p:spPr>
          <a:xfrm>
            <a:off x="6292586" y="201223"/>
            <a:ext cx="105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b. MTCM</a:t>
            </a:r>
          </a:p>
        </p:txBody>
      </p:sp>
    </p:spTree>
    <p:extLst>
      <p:ext uri="{BB962C8B-B14F-4D97-AF65-F5344CB8AC3E}">
        <p14:creationId xmlns:p14="http://schemas.microsoft.com/office/powerpoint/2010/main" val="328562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DD7D6ACF-D7E1-3016-012D-CDB0BF2E9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5" t="10819" r="3147" b="8250"/>
          <a:stretch/>
        </p:blipFill>
        <p:spPr>
          <a:xfrm>
            <a:off x="204296" y="3338101"/>
            <a:ext cx="4080503" cy="33517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E8D55E9-1473-50A2-FA0C-9CA1A6047F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4" t="12083" r="3846" b="9417"/>
          <a:stretch/>
        </p:blipFill>
        <p:spPr>
          <a:xfrm>
            <a:off x="144305" y="1"/>
            <a:ext cx="4105354" cy="32429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6ACE9EE-7338-70D5-4123-933F5AA56F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5" t="12397" r="3426" b="9417"/>
          <a:stretch/>
        </p:blipFill>
        <p:spPr>
          <a:xfrm>
            <a:off x="4184795" y="25751"/>
            <a:ext cx="4049355" cy="321714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3486B8C-078A-F5BE-95C5-6B5BD8F6C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65" t="11250" r="3706" b="9417"/>
          <a:stretch/>
        </p:blipFill>
        <p:spPr>
          <a:xfrm>
            <a:off x="8197538" y="-5621"/>
            <a:ext cx="3994461" cy="318026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0E68D22-329B-2A0A-C542-351F088669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47" t="10006" r="3172" b="8049"/>
          <a:stretch/>
        </p:blipFill>
        <p:spPr>
          <a:xfrm>
            <a:off x="4188788" y="3288267"/>
            <a:ext cx="4080503" cy="340163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694B5C6-4454-0649-4857-42F2F1A8FB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00" b="6819"/>
          <a:stretch/>
        </p:blipFill>
        <p:spPr>
          <a:xfrm>
            <a:off x="8613438" y="3374983"/>
            <a:ext cx="3212056" cy="296338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9CE032-B5CF-1068-B977-9DECECBAEE88}"/>
              </a:ext>
            </a:extLst>
          </p:cNvPr>
          <p:cNvSpPr txBox="1"/>
          <p:nvPr/>
        </p:nvSpPr>
        <p:spPr>
          <a:xfrm rot="16200000">
            <a:off x="-1042870" y="947169"/>
            <a:ext cx="2241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log</a:t>
            </a:r>
            <a:r>
              <a:rPr lang="fr-FR" sz="1200" baseline="-25000" dirty="0"/>
              <a:t>10</a:t>
            </a:r>
            <a:r>
              <a:rPr lang="fr-FR" sz="1200" dirty="0"/>
              <a:t>( </a:t>
            </a:r>
            <a:r>
              <a:rPr lang="fr-FR" sz="1200" dirty="0" err="1"/>
              <a:t>nb.analogue</a:t>
            </a:r>
            <a:r>
              <a:rPr lang="fr-FR" sz="1200" dirty="0"/>
              <a:t>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5E95E2-B2B6-74E7-BE76-76E820F8AF34}"/>
              </a:ext>
            </a:extLst>
          </p:cNvPr>
          <p:cNvSpPr txBox="1"/>
          <p:nvPr/>
        </p:nvSpPr>
        <p:spPr>
          <a:xfrm>
            <a:off x="1711434" y="3152001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958904-22F8-76B8-B01A-69736399F263}"/>
              </a:ext>
            </a:extLst>
          </p:cNvPr>
          <p:cNvSpPr txBox="1"/>
          <p:nvPr/>
        </p:nvSpPr>
        <p:spPr>
          <a:xfrm>
            <a:off x="400935" y="0"/>
            <a:ext cx="107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B29350-4BA6-15EC-9FE4-FB241C79693C}"/>
              </a:ext>
            </a:extLst>
          </p:cNvPr>
          <p:cNvSpPr txBox="1"/>
          <p:nvPr/>
        </p:nvSpPr>
        <p:spPr>
          <a:xfrm>
            <a:off x="4481321" y="52585"/>
            <a:ext cx="107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3712CF6-5F39-990E-DE64-E499CA544BC4}"/>
              </a:ext>
            </a:extLst>
          </p:cNvPr>
          <p:cNvSpPr txBox="1"/>
          <p:nvPr/>
        </p:nvSpPr>
        <p:spPr>
          <a:xfrm>
            <a:off x="8515028" y="-35209"/>
            <a:ext cx="107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AF3594-3761-3550-21D5-AAFFE1F227DD}"/>
              </a:ext>
            </a:extLst>
          </p:cNvPr>
          <p:cNvSpPr txBox="1"/>
          <p:nvPr/>
        </p:nvSpPr>
        <p:spPr>
          <a:xfrm>
            <a:off x="427939" y="3421519"/>
            <a:ext cx="107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08083CA-1404-FFAA-6744-46AA2B38A6D8}"/>
              </a:ext>
            </a:extLst>
          </p:cNvPr>
          <p:cNvSpPr txBox="1"/>
          <p:nvPr/>
        </p:nvSpPr>
        <p:spPr>
          <a:xfrm>
            <a:off x="4481321" y="3421519"/>
            <a:ext cx="107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731BD5-78A7-19D4-98B0-173432665B97}"/>
              </a:ext>
            </a:extLst>
          </p:cNvPr>
          <p:cNvSpPr txBox="1"/>
          <p:nvPr/>
        </p:nvSpPr>
        <p:spPr>
          <a:xfrm>
            <a:off x="5863368" y="3152001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EE31CD-F7E3-2739-263B-A11957675751}"/>
              </a:ext>
            </a:extLst>
          </p:cNvPr>
          <p:cNvSpPr txBox="1"/>
          <p:nvPr/>
        </p:nvSpPr>
        <p:spPr>
          <a:xfrm>
            <a:off x="9788484" y="3100398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696312-FC6B-AD5F-6B3D-361FF70743B1}"/>
              </a:ext>
            </a:extLst>
          </p:cNvPr>
          <p:cNvSpPr txBox="1"/>
          <p:nvPr/>
        </p:nvSpPr>
        <p:spPr>
          <a:xfrm>
            <a:off x="1711434" y="6601231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F57E515-CFFF-5E13-A56D-2B478AD2E7DF}"/>
              </a:ext>
            </a:extLst>
          </p:cNvPr>
          <p:cNvSpPr txBox="1"/>
          <p:nvPr/>
        </p:nvSpPr>
        <p:spPr>
          <a:xfrm>
            <a:off x="5962972" y="6555250"/>
            <a:ext cx="19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Age (</a:t>
            </a:r>
            <a:r>
              <a:rPr lang="fr-FR" sz="1200" dirty="0" err="1"/>
              <a:t>kyr</a:t>
            </a:r>
            <a:r>
              <a:rPr lang="fr-FR" sz="1200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0981EF-BEFE-7071-BAA0-36745B03BCF0}"/>
              </a:ext>
            </a:extLst>
          </p:cNvPr>
          <p:cNvSpPr txBox="1"/>
          <p:nvPr/>
        </p:nvSpPr>
        <p:spPr>
          <a:xfrm rot="16200000">
            <a:off x="-1017856" y="4502277"/>
            <a:ext cx="2241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log</a:t>
            </a:r>
            <a:r>
              <a:rPr lang="fr-FR" sz="1200" baseline="-25000" dirty="0"/>
              <a:t>10</a:t>
            </a:r>
            <a:r>
              <a:rPr lang="fr-FR" sz="1200" dirty="0"/>
              <a:t>( </a:t>
            </a:r>
            <a:r>
              <a:rPr lang="fr-FR" sz="1200" dirty="0" err="1"/>
              <a:t>nb.analogue</a:t>
            </a:r>
            <a:r>
              <a:rPr lang="fr-FR" sz="1200" dirty="0"/>
              <a:t>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CADF56-D96B-EC44-51E2-99D1764C2288}"/>
              </a:ext>
            </a:extLst>
          </p:cNvPr>
          <p:cNvSpPr txBox="1"/>
          <p:nvPr/>
        </p:nvSpPr>
        <p:spPr>
          <a:xfrm>
            <a:off x="6013771" y="5698313"/>
            <a:ext cx="2183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/>
              <a:t>Method=</a:t>
            </a:r>
            <a:r>
              <a:rPr lang="fr-FR" sz="1200" i="1" dirty="0" err="1"/>
              <a:t>SQChord</a:t>
            </a:r>
            <a:endParaRPr lang="fr-FR" sz="1200" i="1" dirty="0"/>
          </a:p>
          <a:p>
            <a:pPr algn="r"/>
            <a:r>
              <a:rPr lang="fr-FR" sz="1200" i="1" dirty="0" err="1"/>
              <a:t>Cutoff</a:t>
            </a:r>
            <a:r>
              <a:rPr lang="fr-FR" sz="1200" i="1" dirty="0"/>
              <a:t>=0.4</a:t>
            </a:r>
          </a:p>
          <a:p>
            <a:pPr algn="r"/>
            <a:r>
              <a:rPr lang="fr-FR" sz="1200" i="1" dirty="0"/>
              <a:t>K=5</a:t>
            </a:r>
          </a:p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6467A7-BE20-7ACD-C376-EED39D74AF19}"/>
              </a:ext>
            </a:extLst>
          </p:cNvPr>
          <p:cNvSpPr txBox="1"/>
          <p:nvPr/>
        </p:nvSpPr>
        <p:spPr>
          <a:xfrm rot="16200000">
            <a:off x="7982243" y="4875499"/>
            <a:ext cx="7415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err="1"/>
              <a:t>densisty</a:t>
            </a:r>
            <a:endParaRPr lang="fr-FR" sz="1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090E11-4792-7956-2112-CDC16DDBCC1E}"/>
              </a:ext>
            </a:extLst>
          </p:cNvPr>
          <p:cNvSpPr txBox="1"/>
          <p:nvPr/>
        </p:nvSpPr>
        <p:spPr>
          <a:xfrm>
            <a:off x="9325392" y="6405034"/>
            <a:ext cx="250010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900" dirty="0" err="1"/>
              <a:t>Dissimilarity</a:t>
            </a:r>
            <a:r>
              <a:rPr lang="fr-FR" sz="900" dirty="0"/>
              <a:t> coefficient (</a:t>
            </a:r>
            <a:r>
              <a:rPr lang="fr-FR" sz="900" dirty="0" err="1"/>
              <a:t>Qchord</a:t>
            </a:r>
            <a:r>
              <a:rPr lang="fr-FR" sz="900" dirty="0"/>
              <a:t>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56AE24B-9A2C-3B93-5E35-AE480678E3B4}"/>
              </a:ext>
            </a:extLst>
          </p:cNvPr>
          <p:cNvSpPr txBox="1"/>
          <p:nvPr/>
        </p:nvSpPr>
        <p:spPr>
          <a:xfrm>
            <a:off x="8240944" y="3834951"/>
            <a:ext cx="81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0.75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9DF3D58-3300-072F-124A-7143B7F32B01}"/>
              </a:ext>
            </a:extLst>
          </p:cNvPr>
          <p:cNvSpPr txBox="1"/>
          <p:nvPr/>
        </p:nvSpPr>
        <p:spPr>
          <a:xfrm>
            <a:off x="8260413" y="5308191"/>
            <a:ext cx="81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0.25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70C092-58B1-8D49-EFF6-49F6E178EFC7}"/>
              </a:ext>
            </a:extLst>
          </p:cNvPr>
          <p:cNvSpPr txBox="1"/>
          <p:nvPr/>
        </p:nvSpPr>
        <p:spPr>
          <a:xfrm>
            <a:off x="8338600" y="4561542"/>
            <a:ext cx="81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0.5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2FEC39E-8E47-C02E-19C6-AE609DC70714}"/>
              </a:ext>
            </a:extLst>
          </p:cNvPr>
          <p:cNvSpPr txBox="1"/>
          <p:nvPr/>
        </p:nvSpPr>
        <p:spPr>
          <a:xfrm>
            <a:off x="8391233" y="6049698"/>
            <a:ext cx="81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DAACCA-10DC-B01D-F22A-0A2F5AF976A9}"/>
              </a:ext>
            </a:extLst>
          </p:cNvPr>
          <p:cNvSpPr txBox="1"/>
          <p:nvPr/>
        </p:nvSpPr>
        <p:spPr>
          <a:xfrm>
            <a:off x="9998263" y="6281144"/>
            <a:ext cx="81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0A9711B-38E3-FE8C-7DF4-736873FE984E}"/>
              </a:ext>
            </a:extLst>
          </p:cNvPr>
          <p:cNvSpPr txBox="1"/>
          <p:nvPr/>
        </p:nvSpPr>
        <p:spPr>
          <a:xfrm>
            <a:off x="8613438" y="6274229"/>
            <a:ext cx="81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02F4369-B384-A65C-5287-0B18D5782124}"/>
              </a:ext>
            </a:extLst>
          </p:cNvPr>
          <p:cNvSpPr txBox="1"/>
          <p:nvPr/>
        </p:nvSpPr>
        <p:spPr>
          <a:xfrm>
            <a:off x="11354007" y="6277554"/>
            <a:ext cx="81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2636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E227E4-2356-0E52-CAA6-73720B4A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065" y="6403435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7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66D658-0D33-3583-3065-CCCFBFE51040}"/>
              </a:ext>
            </a:extLst>
          </p:cNvPr>
          <p:cNvSpPr txBox="1"/>
          <p:nvPr/>
        </p:nvSpPr>
        <p:spPr>
          <a:xfrm>
            <a:off x="186612" y="102664"/>
            <a:ext cx="460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Biomisation</a:t>
            </a:r>
            <a:r>
              <a:rPr lang="fr-FR" b="1" dirty="0"/>
              <a:t> – Méthode dérivées des </a:t>
            </a:r>
            <a:r>
              <a:rPr lang="fr-FR" b="1" dirty="0" err="1"/>
              <a:t>PFTs</a:t>
            </a:r>
            <a:r>
              <a:rPr lang="fr-FR" b="1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81723E-519E-E579-4BED-39E214348111}"/>
              </a:ext>
            </a:extLst>
          </p:cNvPr>
          <p:cNvSpPr txBox="1"/>
          <p:nvPr/>
        </p:nvSpPr>
        <p:spPr>
          <a:xfrm>
            <a:off x="1247719" y="934928"/>
            <a:ext cx="70964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fr-FR" sz="16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Biomisation</a:t>
            </a:r>
            <a:r>
              <a:rPr lang="fr-FR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‘classique’ par score d’affinité moderne et fossile 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FR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Sous-ensemble de base de données après homogénéisation 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FR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 des scores définies par biome 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FR" sz="16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Biomisation</a:t>
            </a:r>
            <a:r>
              <a:rPr lang="fr-FR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sans score dominant = moyenne pondérée 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E64C35-4B87-2DD8-E2CC-14394A89AB68}"/>
              </a:ext>
            </a:extLst>
          </p:cNvPr>
          <p:cNvSpPr txBox="1"/>
          <p:nvPr/>
        </p:nvSpPr>
        <p:spPr>
          <a:xfrm>
            <a:off x="246142" y="598779"/>
            <a:ext cx="419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Workflow de la méthode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6F26EE4-AF32-823E-0DA8-A1DAEA237BDD}"/>
              </a:ext>
            </a:extLst>
          </p:cNvPr>
          <p:cNvCxnSpPr/>
          <p:nvPr/>
        </p:nvCxnSpPr>
        <p:spPr>
          <a:xfrm>
            <a:off x="283464" y="546640"/>
            <a:ext cx="84185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411CE5D-9C96-FDF0-E15E-EA59C60F2302}"/>
              </a:ext>
            </a:extLst>
          </p:cNvPr>
          <p:cNvSpPr/>
          <p:nvPr/>
        </p:nvSpPr>
        <p:spPr>
          <a:xfrm>
            <a:off x="208820" y="2084175"/>
            <a:ext cx="4889241" cy="8724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Assimilation (i) des taxons à des </a:t>
            </a:r>
            <a:r>
              <a:rPr lang="fr-FR" dirty="0" err="1"/>
              <a:t>PFTs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(ii) des seuils propres à chaque taxon pionnier</a:t>
            </a:r>
          </a:p>
        </p:txBody>
      </p:sp>
      <p:pic>
        <p:nvPicPr>
          <p:cNvPr id="1028" name="Picture 4" descr="R packages - Methodology and Statistics - Utrecht University">
            <a:extLst>
              <a:ext uri="{FF2B5EF4-FFF2-40B4-BE49-F238E27FC236}">
                <a16:creationId xmlns:a16="http://schemas.microsoft.com/office/drawing/2014/main" id="{FBD2B73A-985D-BAFE-4EF3-0979E19D8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333" y="-1793"/>
            <a:ext cx="1307098" cy="87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58344EA-ADFB-6750-B689-ABC5587706D9}"/>
                  </a:ext>
                </a:extLst>
              </p:cNvPr>
              <p:cNvSpPr txBox="1"/>
              <p:nvPr/>
            </p:nvSpPr>
            <p:spPr>
              <a:xfrm>
                <a:off x="8957388" y="5621256"/>
                <a:ext cx="3535555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AS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(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𝐴𝑏𝑢𝑛𝑑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−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𝑇h𝑟𝑒𝑠h𝑜𝑙𝑑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58344EA-ADFB-6750-B689-ABC55877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88" y="5621256"/>
                <a:ext cx="3535555" cy="427746"/>
              </a:xfrm>
              <a:prstGeom prst="rect">
                <a:avLst/>
              </a:prstGeom>
              <a:blipFill>
                <a:blip r:embed="rId4"/>
                <a:stretch>
                  <a:fillRect l="-143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588CAEA-088C-9575-C5CF-D376DC3B432C}"/>
              </a:ext>
            </a:extLst>
          </p:cNvPr>
          <p:cNvSpPr/>
          <p:nvPr/>
        </p:nvSpPr>
        <p:spPr>
          <a:xfrm>
            <a:off x="544285" y="3086289"/>
            <a:ext cx="5781870" cy="8724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Estimation des scores d’affinité des taxons par spectres fossiles et modernes en matrice propre type covariance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3FC2F5-CCB5-8973-6AA2-373029182A38}"/>
              </a:ext>
            </a:extLst>
          </p:cNvPr>
          <p:cNvSpPr/>
          <p:nvPr/>
        </p:nvSpPr>
        <p:spPr>
          <a:xfrm>
            <a:off x="1115272" y="4084905"/>
            <a:ext cx="6187487" cy="8724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Combinaison des scores des </a:t>
            </a:r>
            <a:r>
              <a:rPr lang="fr-FR" dirty="0" err="1"/>
              <a:t>PFTs</a:t>
            </a:r>
            <a:r>
              <a:rPr lang="fr-FR" dirty="0"/>
              <a:t> pour chaque biome </a:t>
            </a:r>
          </a:p>
          <a:p>
            <a:pPr algn="ctr"/>
            <a:r>
              <a:rPr lang="fr-FR" dirty="0"/>
              <a:t>+ Vectorisation des scores selon dominance taxons entre biome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57813A-0C94-3139-A7B5-A7B9E92E728C}"/>
              </a:ext>
            </a:extLst>
          </p:cNvPr>
          <p:cNvSpPr/>
          <p:nvPr/>
        </p:nvSpPr>
        <p:spPr>
          <a:xfrm>
            <a:off x="8288166" y="1548181"/>
            <a:ext cx="669222" cy="538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D6A633-1DCD-6D0E-6D6B-3433C5DA4874}"/>
              </a:ext>
            </a:extLst>
          </p:cNvPr>
          <p:cNvSpPr/>
          <p:nvPr/>
        </p:nvSpPr>
        <p:spPr>
          <a:xfrm>
            <a:off x="2029469" y="5097737"/>
            <a:ext cx="7431771" cy="5827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Estimation des scores d’affinité des biomes par spectre fossile et moderne (scores dominants ou WA par abondance)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8A4F61-64C9-BFF2-3295-0B01884A960B}"/>
              </a:ext>
            </a:extLst>
          </p:cNvPr>
          <p:cNvSpPr/>
          <p:nvPr/>
        </p:nvSpPr>
        <p:spPr>
          <a:xfrm>
            <a:off x="246142" y="6112038"/>
            <a:ext cx="3243507" cy="5827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Mesure de dissimilarité entre échantillon et biome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5EFF0-5A14-C136-C7E1-54ED201C9347}"/>
              </a:ext>
            </a:extLst>
          </p:cNvPr>
          <p:cNvSpPr/>
          <p:nvPr/>
        </p:nvSpPr>
        <p:spPr>
          <a:xfrm>
            <a:off x="3829533" y="6101088"/>
            <a:ext cx="3243507" cy="5827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Assimilation de chaque échantillon par biome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CB8530-2AC8-4E5B-2597-01317FBAC94E}"/>
              </a:ext>
            </a:extLst>
          </p:cNvPr>
          <p:cNvSpPr/>
          <p:nvPr/>
        </p:nvSpPr>
        <p:spPr>
          <a:xfrm>
            <a:off x="7647711" y="6112038"/>
            <a:ext cx="3243507" cy="5827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Calibration par matrice </a:t>
            </a:r>
          </a:p>
          <a:p>
            <a:pPr algn="ctr"/>
            <a:r>
              <a:rPr lang="fr-FR" dirty="0"/>
              <a:t>de scores de biome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E4D2C7F-0449-6ED4-AFDD-905E84721C0C}"/>
              </a:ext>
            </a:extLst>
          </p:cNvPr>
          <p:cNvCxnSpPr/>
          <p:nvPr/>
        </p:nvCxnSpPr>
        <p:spPr>
          <a:xfrm flipH="1">
            <a:off x="2029469" y="5728193"/>
            <a:ext cx="788376" cy="21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C3BCD1E-AA02-B287-2888-5ACFD80C30DC}"/>
              </a:ext>
            </a:extLst>
          </p:cNvPr>
          <p:cNvCxnSpPr>
            <a:cxnSpLocks/>
          </p:cNvCxnSpPr>
          <p:nvPr/>
        </p:nvCxnSpPr>
        <p:spPr>
          <a:xfrm>
            <a:off x="5546988" y="5727890"/>
            <a:ext cx="0" cy="25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1EEE2AF-0744-55D8-EF72-4C39ECD457F6}"/>
              </a:ext>
            </a:extLst>
          </p:cNvPr>
          <p:cNvCxnSpPr>
            <a:cxnSpLocks/>
          </p:cNvCxnSpPr>
          <p:nvPr/>
        </p:nvCxnSpPr>
        <p:spPr>
          <a:xfrm>
            <a:off x="8230270" y="5750105"/>
            <a:ext cx="392507" cy="23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5FDAC1A-1195-8D08-B1E8-0A98916620A6}"/>
              </a:ext>
            </a:extLst>
          </p:cNvPr>
          <p:cNvSpPr txBox="1"/>
          <p:nvPr/>
        </p:nvSpPr>
        <p:spPr>
          <a:xfrm>
            <a:off x="10240743" y="4061232"/>
            <a:ext cx="741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1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Hengl</a:t>
            </a:r>
            <a:r>
              <a:rPr lang="fr-FR" sz="1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Tomislav, 2018</a:t>
            </a:r>
            <a:endParaRPr lang="fr-F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9415EF-5F42-69B9-02F1-C9D2F6BDC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166" y="838910"/>
            <a:ext cx="5522147" cy="31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B1EDC3-4D1B-694B-BD42-F94C5B5E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433" y="6319774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F19E120-11FE-D097-1CCF-21EA8FDF9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2" y="661151"/>
            <a:ext cx="5285317" cy="5144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886C1D-E60F-1376-B75E-BAAA23281115}"/>
              </a:ext>
            </a:extLst>
          </p:cNvPr>
          <p:cNvSpPr/>
          <p:nvPr/>
        </p:nvSpPr>
        <p:spPr>
          <a:xfrm>
            <a:off x="220132" y="684301"/>
            <a:ext cx="5285317" cy="5144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E779BCE-69F2-5498-3F95-0D1A7A37D3FB}"/>
              </a:ext>
            </a:extLst>
          </p:cNvPr>
          <p:cNvCxnSpPr/>
          <p:nvPr/>
        </p:nvCxnSpPr>
        <p:spPr>
          <a:xfrm>
            <a:off x="5215467" y="914400"/>
            <a:ext cx="0" cy="575733"/>
          </a:xfrm>
          <a:prstGeom prst="line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116A8F0-5937-F1E1-150B-6AC3C5692D50}"/>
              </a:ext>
            </a:extLst>
          </p:cNvPr>
          <p:cNvSpPr txBox="1"/>
          <p:nvPr/>
        </p:nvSpPr>
        <p:spPr>
          <a:xfrm rot="16662590">
            <a:off x="3000605" y="130992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Vosges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4CCFAA-AE2F-AAF3-6079-6BE380B709FF}"/>
              </a:ext>
            </a:extLst>
          </p:cNvPr>
          <p:cNvSpPr txBox="1"/>
          <p:nvPr/>
        </p:nvSpPr>
        <p:spPr>
          <a:xfrm rot="17978663">
            <a:off x="2896336" y="2211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Jura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2C894CD-84D4-DB4A-3686-26DA3835BEF6}"/>
              </a:ext>
            </a:extLst>
          </p:cNvPr>
          <p:cNvSpPr txBox="1"/>
          <p:nvPr/>
        </p:nvSpPr>
        <p:spPr>
          <a:xfrm rot="21449824">
            <a:off x="1461948" y="360373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Massif </a:t>
            </a:r>
          </a:p>
          <a:p>
            <a:pPr algn="ctr"/>
            <a:r>
              <a:rPr lang="fr-FR" i="1" dirty="0"/>
              <a:t>Central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F75EB2B-9734-B41D-9D55-F7A4EBEB449B}"/>
              </a:ext>
            </a:extLst>
          </p:cNvPr>
          <p:cNvSpPr/>
          <p:nvPr/>
        </p:nvSpPr>
        <p:spPr>
          <a:xfrm>
            <a:off x="3647603" y="2468540"/>
            <a:ext cx="237067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4816CE-0B7E-EAB3-9911-72151A41C8F1}"/>
              </a:ext>
            </a:extLst>
          </p:cNvPr>
          <p:cNvSpPr/>
          <p:nvPr/>
        </p:nvSpPr>
        <p:spPr>
          <a:xfrm>
            <a:off x="2958924" y="3723525"/>
            <a:ext cx="237067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7CEDEAF-16CE-0F47-50ED-CAB7E18E937B}"/>
              </a:ext>
            </a:extLst>
          </p:cNvPr>
          <p:cNvSpPr/>
          <p:nvPr/>
        </p:nvSpPr>
        <p:spPr>
          <a:xfrm>
            <a:off x="1970678" y="4224721"/>
            <a:ext cx="237067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47CD661-5C8D-04F0-6C04-07D5A3D891D2}"/>
              </a:ext>
            </a:extLst>
          </p:cNvPr>
          <p:cNvSpPr/>
          <p:nvPr/>
        </p:nvSpPr>
        <p:spPr>
          <a:xfrm>
            <a:off x="3639746" y="933539"/>
            <a:ext cx="237067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ABBB8CD6-946B-AB5D-9637-5E895E652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201647"/>
              </p:ext>
            </p:extLst>
          </p:nvPr>
        </p:nvGraphicFramePr>
        <p:xfrm>
          <a:off x="5634126" y="108095"/>
          <a:ext cx="6466417" cy="6363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114">
                  <a:extLst>
                    <a:ext uri="{9D8B030D-6E8A-4147-A177-3AD203B41FA5}">
                      <a16:colId xmlns:a16="http://schemas.microsoft.com/office/drawing/2014/main" val="1327747800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3267701519"/>
                    </a:ext>
                  </a:extLst>
                </a:gridCol>
                <a:gridCol w="1773936">
                  <a:extLst>
                    <a:ext uri="{9D8B030D-6E8A-4147-A177-3AD203B41FA5}">
                      <a16:colId xmlns:a16="http://schemas.microsoft.com/office/drawing/2014/main" val="3165101022"/>
                    </a:ext>
                  </a:extLst>
                </a:gridCol>
                <a:gridCol w="2209599">
                  <a:extLst>
                    <a:ext uri="{9D8B030D-6E8A-4147-A177-3AD203B41FA5}">
                      <a16:colId xmlns:a16="http://schemas.microsoft.com/office/drawing/2014/main" val="3566362385"/>
                    </a:ext>
                  </a:extLst>
                </a:gridCol>
              </a:tblGrid>
              <a:tr h="1029235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err="1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  <a:p>
                      <a:pPr algn="ctr"/>
                      <a:r>
                        <a:rPr lang="fr-FR" sz="1200" b="0" i="1" dirty="0">
                          <a:solidFill>
                            <a:schemeClr val="tx1"/>
                          </a:solidFill>
                        </a:rPr>
                        <a:t>(Latitude, Longitude, </a:t>
                      </a:r>
                      <a:r>
                        <a:rPr lang="fr-FR" sz="1200" b="0" i="1" dirty="0" err="1">
                          <a:solidFill>
                            <a:schemeClr val="tx1"/>
                          </a:solidFill>
                        </a:rPr>
                        <a:t>Elevation</a:t>
                      </a:r>
                      <a:r>
                        <a:rPr lang="fr-FR" sz="1200" b="0" i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dirty="0" err="1">
                          <a:solidFill>
                            <a:schemeClr val="tx1"/>
                          </a:solidFill>
                        </a:rPr>
                        <a:t>Core</a:t>
                      </a:r>
                      <a:endParaRPr lang="fr-FR" sz="16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1" dirty="0">
                          <a:solidFill>
                            <a:schemeClr val="tx1"/>
                          </a:solidFill>
                        </a:rPr>
                        <a:t>Pollen taxon occurrences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1" dirty="0" err="1">
                          <a:solidFill>
                            <a:schemeClr val="tx1"/>
                          </a:solidFill>
                        </a:rPr>
                        <a:t>Depth</a:t>
                      </a:r>
                      <a:r>
                        <a:rPr lang="fr-FR" sz="1200" b="0" i="1" dirty="0">
                          <a:solidFill>
                            <a:schemeClr val="tx1"/>
                          </a:solidFill>
                        </a:rPr>
                        <a:t> ranges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1" dirty="0">
                          <a:solidFill>
                            <a:schemeClr val="tx1"/>
                          </a:solidFill>
                        </a:rPr>
                        <a:t>Time </a:t>
                      </a:r>
                      <a:r>
                        <a:rPr lang="fr-FR" sz="1200" b="0" i="1" dirty="0" err="1">
                          <a:solidFill>
                            <a:schemeClr val="tx1"/>
                          </a:solidFill>
                        </a:rPr>
                        <a:t>period</a:t>
                      </a:r>
                      <a:r>
                        <a:rPr lang="fr-FR" sz="1200" b="0" i="1" dirty="0">
                          <a:solidFill>
                            <a:schemeClr val="tx1"/>
                          </a:solidFill>
                        </a:rPr>
                        <a:t> (cal BP)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 err="1">
                          <a:solidFill>
                            <a:schemeClr val="tx1"/>
                          </a:solidFill>
                        </a:rPr>
                        <a:t>References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rgbClr val="00B050"/>
                          </a:solidFill>
                        </a:rPr>
                        <a:t>Pollen records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 err="1">
                          <a:solidFill>
                            <a:srgbClr val="0070C0"/>
                          </a:solidFill>
                        </a:rPr>
                        <a:t>Sediment</a:t>
                      </a:r>
                      <a:r>
                        <a:rPr lang="fr-FR" sz="1600" b="0" i="1" dirty="0">
                          <a:solidFill>
                            <a:srgbClr val="0070C0"/>
                          </a:solidFill>
                        </a:rPr>
                        <a:t> dating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608285"/>
                  </a:ext>
                </a:extLst>
              </a:tr>
              <a:tr h="417412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Eifel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(50°15’00’’N, 6°40’00’’E,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747 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i="1" dirty="0">
                          <a:solidFill>
                            <a:schemeClr val="tx1"/>
                          </a:solidFill>
                        </a:rPr>
                        <a:t>ELSA-HM1 DE3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21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3-87 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0-69 </a:t>
                      </a:r>
                      <a:r>
                        <a:rPr lang="fr-FR" sz="1600" b="0" i="1" dirty="0" err="1">
                          <a:solidFill>
                            <a:schemeClr val="tx1"/>
                          </a:solidFill>
                        </a:rPr>
                        <a:t>kyr</a:t>
                      </a:r>
                      <a:endParaRPr lang="fr-FR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 err="1">
                          <a:solidFill>
                            <a:srgbClr val="00B050"/>
                          </a:solidFill>
                        </a:rPr>
                        <a:t>Sirocko</a:t>
                      </a:r>
                      <a:r>
                        <a:rPr lang="fr-FR" sz="1600" b="0" i="1" dirty="0">
                          <a:solidFill>
                            <a:srgbClr val="00B050"/>
                          </a:solidFill>
                        </a:rPr>
                        <a:t> et al., 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 err="1">
                          <a:solidFill>
                            <a:srgbClr val="0070C0"/>
                          </a:solidFill>
                        </a:rPr>
                        <a:t>Sirocko</a:t>
                      </a:r>
                      <a:r>
                        <a:rPr lang="fr-FR" sz="1600" b="0" i="1" dirty="0">
                          <a:solidFill>
                            <a:srgbClr val="0070C0"/>
                          </a:solidFill>
                        </a:rPr>
                        <a:t> al., 2013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819654"/>
                  </a:ext>
                </a:extLst>
              </a:tr>
              <a:tr h="417412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/>
                        <a:t>Füramoos</a:t>
                      </a:r>
                      <a:endParaRPr lang="fr-FR" sz="1600" b="1" dirty="0"/>
                    </a:p>
                    <a:p>
                      <a:pPr algn="ctr"/>
                      <a:r>
                        <a:rPr lang="fr-FR" sz="1600" dirty="0"/>
                        <a:t>(47°49’26’’N, 6°30’13’’E,</a:t>
                      </a:r>
                    </a:p>
                    <a:p>
                      <a:pPr algn="ctr"/>
                      <a:r>
                        <a:rPr lang="fr-FR" sz="1600" dirty="0"/>
                        <a:t>660 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i="1" dirty="0">
                          <a:solidFill>
                            <a:schemeClr val="tx1"/>
                          </a:solidFill>
                        </a:rPr>
                        <a:t>FU 1, FU 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0-14 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0-42 </a:t>
                      </a:r>
                      <a:r>
                        <a:rPr lang="fr-FR" sz="1600" b="0" i="1" dirty="0" err="1">
                          <a:solidFill>
                            <a:schemeClr val="tx1"/>
                          </a:solidFill>
                        </a:rPr>
                        <a:t>kyr</a:t>
                      </a:r>
                      <a:endParaRPr lang="fr-FR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rgbClr val="00B050"/>
                          </a:solidFill>
                        </a:rPr>
                        <a:t>Kern et al., 2021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rgbClr val="0070C0"/>
                          </a:solidFill>
                        </a:rPr>
                        <a:t>Kern et al., 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5294"/>
                  </a:ext>
                </a:extLst>
              </a:tr>
              <a:tr h="228071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La Grande Pile</a:t>
                      </a:r>
                    </a:p>
                    <a:p>
                      <a:pPr algn="ctr"/>
                      <a:r>
                        <a:rPr lang="fr-FR" sz="1600" dirty="0"/>
                        <a:t>(09°53’02’’N, 6°30’25’’E,</a:t>
                      </a:r>
                    </a:p>
                    <a:p>
                      <a:pPr algn="ctr"/>
                      <a:r>
                        <a:rPr lang="fr-FR" sz="1600" dirty="0"/>
                        <a:t>250 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i="1" dirty="0">
                          <a:solidFill>
                            <a:schemeClr val="tx1"/>
                          </a:solidFill>
                        </a:rPr>
                        <a:t>GPXX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0-19 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0-90 </a:t>
                      </a:r>
                      <a:r>
                        <a:rPr lang="fr-FR" sz="1600" b="0" i="1" dirty="0" err="1">
                          <a:solidFill>
                            <a:schemeClr val="tx1"/>
                          </a:solidFill>
                        </a:rPr>
                        <a:t>kyr</a:t>
                      </a:r>
                      <a:endParaRPr lang="fr-FR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rgbClr val="00B050"/>
                          </a:solidFill>
                        </a:rPr>
                        <a:t>Guiot et al., 1989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 err="1">
                          <a:solidFill>
                            <a:srgbClr val="0070C0"/>
                          </a:solidFill>
                        </a:rPr>
                        <a:t>Wolliard</a:t>
                      </a:r>
                      <a:r>
                        <a:rPr lang="fr-FR" sz="1600" b="0" i="1" dirty="0">
                          <a:solidFill>
                            <a:srgbClr val="0070C0"/>
                          </a:solidFill>
                        </a:rPr>
                        <a:t> et al., 1981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411201"/>
                  </a:ext>
                </a:extLst>
              </a:tr>
              <a:tr h="417412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Les </a:t>
                      </a:r>
                      <a:r>
                        <a:rPr lang="fr-FR" sz="1600" b="1" dirty="0" err="1">
                          <a:solidFill>
                            <a:schemeClr val="tx1"/>
                          </a:solidFill>
                        </a:rPr>
                        <a:t>Echets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(45°47’00’’N, 4°56’00’’E,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267 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i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0-30 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17-35 </a:t>
                      </a:r>
                      <a:r>
                        <a:rPr lang="fr-FR" sz="1600" b="0" i="1" dirty="0" err="1">
                          <a:solidFill>
                            <a:schemeClr val="tx1"/>
                          </a:solidFill>
                        </a:rPr>
                        <a:t>kyr</a:t>
                      </a:r>
                      <a:endParaRPr lang="fr-FR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rgbClr val="00B050"/>
                          </a:solidFill>
                        </a:rPr>
                        <a:t>De Beaulieu et al., 1984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rgbClr val="0070C0"/>
                          </a:solidFill>
                        </a:rPr>
                        <a:t>De Beaulieu et al., 1984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243028"/>
                  </a:ext>
                </a:extLst>
              </a:tr>
              <a:tr h="417412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/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Le Bouchet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(47°34’17’’N, 7°56’05’’E,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1 200 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i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0.9-16 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18-82 </a:t>
                      </a:r>
                      <a:r>
                        <a:rPr lang="fr-FR" sz="1600" b="0" i="1" dirty="0" err="1">
                          <a:solidFill>
                            <a:schemeClr val="tx1"/>
                          </a:solidFill>
                        </a:rPr>
                        <a:t>kyr</a:t>
                      </a:r>
                      <a:endParaRPr lang="fr-FR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>
                          <a:solidFill>
                            <a:srgbClr val="00B050"/>
                          </a:solidFill>
                        </a:rPr>
                        <a:t>Reille et al., 1989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1" dirty="0" err="1">
                          <a:solidFill>
                            <a:srgbClr val="0070C0"/>
                          </a:solidFill>
                        </a:rPr>
                        <a:t>Thouveny</a:t>
                      </a:r>
                      <a:r>
                        <a:rPr lang="fr-FR" sz="1600" b="0" i="1" dirty="0">
                          <a:solidFill>
                            <a:srgbClr val="0070C0"/>
                          </a:solidFill>
                        </a:rPr>
                        <a:t> et al., 1989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461077"/>
                  </a:ext>
                </a:extLst>
              </a:tr>
            </a:tbl>
          </a:graphicData>
        </a:graphic>
      </p:graphicFrame>
      <p:sp>
        <p:nvSpPr>
          <p:cNvPr id="23" name="Ellipse 22">
            <a:extLst>
              <a:ext uri="{FF2B5EF4-FFF2-40B4-BE49-F238E27FC236}">
                <a16:creationId xmlns:a16="http://schemas.microsoft.com/office/drawing/2014/main" id="{C2128255-A7B8-5B12-43F2-C5FA6CB96BC4}"/>
              </a:ext>
            </a:extLst>
          </p:cNvPr>
          <p:cNvSpPr/>
          <p:nvPr/>
        </p:nvSpPr>
        <p:spPr>
          <a:xfrm>
            <a:off x="4507279" y="2234304"/>
            <a:ext cx="237067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8493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E0E5340-7E7F-293F-CD55-ABBF3B607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61"/>
          <a:stretch/>
        </p:blipFill>
        <p:spPr>
          <a:xfrm>
            <a:off x="6085206" y="0"/>
            <a:ext cx="5902116" cy="32981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4F783B0-6C29-1314-CF70-A5BA42365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64"/>
          <a:stretch/>
        </p:blipFill>
        <p:spPr>
          <a:xfrm>
            <a:off x="-1" y="48369"/>
            <a:ext cx="6108789" cy="316424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EFE3B11-AB8C-E817-13C8-B69F3F51B722}"/>
              </a:ext>
            </a:extLst>
          </p:cNvPr>
          <p:cNvSpPr txBox="1"/>
          <p:nvPr/>
        </p:nvSpPr>
        <p:spPr>
          <a:xfrm>
            <a:off x="487506" y="254974"/>
            <a:ext cx="1912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Furamoos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0276C81-0557-7798-17D6-4EC07E62AC7F}"/>
              </a:ext>
            </a:extLst>
          </p:cNvPr>
          <p:cNvSpPr txBox="1"/>
          <p:nvPr/>
        </p:nvSpPr>
        <p:spPr>
          <a:xfrm>
            <a:off x="6630803" y="125214"/>
            <a:ext cx="1912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La Grande Pile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54A90B-04C3-A37A-DB99-50263BF0C59D}"/>
              </a:ext>
            </a:extLst>
          </p:cNvPr>
          <p:cNvSpPr txBox="1"/>
          <p:nvPr/>
        </p:nvSpPr>
        <p:spPr>
          <a:xfrm>
            <a:off x="476888" y="3672951"/>
            <a:ext cx="1912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Echets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4934360-53C4-9BC9-8A53-D2754B6091E6}"/>
              </a:ext>
            </a:extLst>
          </p:cNvPr>
          <p:cNvSpPr txBox="1"/>
          <p:nvPr/>
        </p:nvSpPr>
        <p:spPr>
          <a:xfrm>
            <a:off x="6630802" y="3645388"/>
            <a:ext cx="1912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Lac du Bouchet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2F8AB52-EFF7-1088-DCFA-F23D415FD118}"/>
              </a:ext>
            </a:extLst>
          </p:cNvPr>
          <p:cNvSpPr txBox="1"/>
          <p:nvPr/>
        </p:nvSpPr>
        <p:spPr>
          <a:xfrm>
            <a:off x="326950" y="0"/>
            <a:ext cx="6097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100" b="0" i="0" u="none" strike="noStrike" dirty="0">
                <a:solidFill>
                  <a:srgbClr val="002060"/>
                </a:solidFill>
                <a:effectLst/>
              </a:rPr>
              <a:t>IntCal20: </a:t>
            </a:r>
            <a:r>
              <a:rPr lang="fr-FR" sz="1100" b="0" i="0" u="none" strike="noStrike" dirty="0" err="1">
                <a:solidFill>
                  <a:srgbClr val="002060"/>
                </a:solidFill>
                <a:effectLst/>
              </a:rPr>
              <a:t>Northern</a:t>
            </a:r>
            <a:r>
              <a:rPr lang="fr-FR" sz="1100" b="0" i="0" u="none" strike="noStrike" dirty="0">
                <a:solidFill>
                  <a:srgbClr val="002060"/>
                </a:solidFill>
                <a:effectLst/>
              </a:rPr>
              <a:t> </a:t>
            </a:r>
            <a:r>
              <a:rPr lang="fr-FR" sz="1100" b="0" i="0" u="none" strike="noStrike" dirty="0" err="1">
                <a:solidFill>
                  <a:srgbClr val="002060"/>
                </a:solidFill>
                <a:effectLst/>
              </a:rPr>
              <a:t>Hemisphere</a:t>
            </a:r>
            <a:r>
              <a:rPr lang="fr-FR" sz="1100" b="0" i="0" u="none" strike="noStrike" dirty="0">
                <a:solidFill>
                  <a:srgbClr val="002060"/>
                </a:solidFill>
                <a:effectLst/>
              </a:rPr>
              <a:t> (Reimer et al. 2020)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173FC9F-BA6C-5E09-F03A-D0F0FE823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43"/>
          <a:stretch/>
        </p:blipFill>
        <p:spPr>
          <a:xfrm>
            <a:off x="6106795" y="3460865"/>
            <a:ext cx="6057204" cy="33971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20F8A5E-F30D-7090-D71F-4E04284C5D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11"/>
          <a:stretch/>
        </p:blipFill>
        <p:spPr>
          <a:xfrm>
            <a:off x="-1" y="3212612"/>
            <a:ext cx="6167126" cy="36453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59F54D0-A1A7-F056-1ACE-E92FEB079050}"/>
              </a:ext>
            </a:extLst>
          </p:cNvPr>
          <p:cNvSpPr txBox="1"/>
          <p:nvPr/>
        </p:nvSpPr>
        <p:spPr>
          <a:xfrm>
            <a:off x="6644014" y="3442233"/>
            <a:ext cx="1912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Lac Du Bouchet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3D82F1-A69F-E5D4-BFDF-3DE601AB9AC0}"/>
              </a:ext>
            </a:extLst>
          </p:cNvPr>
          <p:cNvSpPr txBox="1"/>
          <p:nvPr/>
        </p:nvSpPr>
        <p:spPr>
          <a:xfrm>
            <a:off x="605476" y="3279278"/>
            <a:ext cx="1912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Echets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CE7E50-A211-7149-B00D-A1B97494B00F}"/>
              </a:ext>
            </a:extLst>
          </p:cNvPr>
          <p:cNvSpPr txBox="1"/>
          <p:nvPr/>
        </p:nvSpPr>
        <p:spPr>
          <a:xfrm>
            <a:off x="744624" y="4097250"/>
            <a:ext cx="191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Point de calage à discuter ?</a:t>
            </a:r>
          </a:p>
        </p:txBody>
      </p:sp>
    </p:spTree>
    <p:extLst>
      <p:ext uri="{BB962C8B-B14F-4D97-AF65-F5344CB8AC3E}">
        <p14:creationId xmlns:p14="http://schemas.microsoft.com/office/powerpoint/2010/main" val="4072831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20407</TotalTime>
  <Words>1871</Words>
  <Application>Microsoft Macintosh PowerPoint</Application>
  <PresentationFormat>Grand écran</PresentationFormat>
  <Paragraphs>696</Paragraphs>
  <Slides>30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FENISSE</dc:creator>
  <cp:lastModifiedBy>Gabriel FENISSE</cp:lastModifiedBy>
  <cp:revision>32</cp:revision>
  <dcterms:created xsi:type="dcterms:W3CDTF">2024-07-25T16:24:15Z</dcterms:created>
  <dcterms:modified xsi:type="dcterms:W3CDTF">2024-08-09T14:45:48Z</dcterms:modified>
</cp:coreProperties>
</file>